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78" r:id="rId2"/>
    <p:sldId id="275" r:id="rId3"/>
    <p:sldId id="257" r:id="rId4"/>
    <p:sldId id="258" r:id="rId5"/>
    <p:sldId id="259" r:id="rId6"/>
    <p:sldId id="265" r:id="rId7"/>
    <p:sldId id="282" r:id="rId8"/>
    <p:sldId id="283" r:id="rId9"/>
    <p:sldId id="284" r:id="rId10"/>
    <p:sldId id="266" r:id="rId11"/>
    <p:sldId id="267" r:id="rId12"/>
    <p:sldId id="269" r:id="rId13"/>
    <p:sldId id="272" r:id="rId14"/>
    <p:sldId id="279" r:id="rId15"/>
    <p:sldId id="280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edu.org.br/brasil/ideb" TargetMode="External"/><Relationship Id="rId4" Type="http://schemas.openxmlformats.org/officeDocument/2006/relationships/hyperlink" Target="http://www.observatoriodopne.org.b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ep.gov.b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ilar.lacerda@fundacion-sm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022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Total de </a:t>
            </a:r>
            <a:r>
              <a:rPr lang="en-US" sz="2700" dirty="0" err="1" smtClean="0"/>
              <a:t>Escolas</a:t>
            </a:r>
            <a:r>
              <a:rPr lang="en-US" sz="2700" dirty="0" smtClean="0"/>
              <a:t>:</a:t>
            </a:r>
            <a:br>
              <a:rPr lang="en-US" sz="2700" dirty="0" smtClean="0"/>
            </a:br>
            <a:r>
              <a:rPr lang="en-US" sz="2700" dirty="0"/>
              <a:t>	183.487 </a:t>
            </a:r>
            <a:r>
              <a:rPr lang="en-US" sz="2700" dirty="0" err="1"/>
              <a:t>escolas</a:t>
            </a:r>
            <a:r>
              <a:rPr lang="en-US" dirty="0"/>
              <a:t>	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6904"/>
            <a:ext cx="7620000" cy="4373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Matrículas</a:t>
            </a:r>
            <a:endParaRPr lang="en-US" dirty="0"/>
          </a:p>
          <a:p>
            <a:r>
              <a:rPr lang="en-US" dirty="0" err="1"/>
              <a:t>Matrículas</a:t>
            </a:r>
            <a:r>
              <a:rPr lang="en-US" dirty="0"/>
              <a:t> em </a:t>
            </a:r>
            <a:r>
              <a:rPr lang="en-US" dirty="0" err="1"/>
              <a:t>creches</a:t>
            </a:r>
            <a:r>
              <a:rPr lang="en-US" dirty="0"/>
              <a:t>	</a:t>
            </a:r>
            <a:r>
              <a:rPr lang="en-US" dirty="0" smtClean="0"/>
              <a:t> 3.049.072 </a:t>
            </a:r>
            <a:r>
              <a:rPr lang="en-US" dirty="0" err="1"/>
              <a:t>estudantes</a:t>
            </a:r>
            <a:r>
              <a:rPr lang="en-US" dirty="0"/>
              <a:t>		</a:t>
            </a:r>
          </a:p>
          <a:p>
            <a:r>
              <a:rPr lang="en-US" dirty="0" err="1"/>
              <a:t>Matrículas</a:t>
            </a:r>
            <a:r>
              <a:rPr lang="en-US" dirty="0"/>
              <a:t> em </a:t>
            </a:r>
            <a:r>
              <a:rPr lang="en-US" dirty="0" err="1"/>
              <a:t>pré-escolas</a:t>
            </a:r>
            <a:r>
              <a:rPr lang="en-US" dirty="0"/>
              <a:t>	4.923.158 </a:t>
            </a:r>
            <a:r>
              <a:rPr lang="en-US" dirty="0" err="1"/>
              <a:t>estudantes</a:t>
            </a:r>
            <a:r>
              <a:rPr lang="en-US" dirty="0"/>
              <a:t>		</a:t>
            </a:r>
          </a:p>
          <a:p>
            <a:r>
              <a:rPr lang="en-US" dirty="0" err="1"/>
              <a:t>Matrículas</a:t>
            </a:r>
            <a:r>
              <a:rPr lang="en-US" dirty="0"/>
              <a:t> </a:t>
            </a:r>
            <a:r>
              <a:rPr lang="en-US" dirty="0" err="1"/>
              <a:t>anos</a:t>
            </a:r>
            <a:r>
              <a:rPr lang="en-US" dirty="0"/>
              <a:t> </a:t>
            </a:r>
            <a:r>
              <a:rPr lang="en-US" dirty="0" err="1"/>
              <a:t>iniciais</a:t>
            </a:r>
            <a:r>
              <a:rPr lang="en-US" dirty="0"/>
              <a:t>	15.562.403 </a:t>
            </a:r>
            <a:r>
              <a:rPr lang="en-US" dirty="0" err="1"/>
              <a:t>estudantes</a:t>
            </a:r>
            <a:r>
              <a:rPr lang="en-US" dirty="0"/>
              <a:t>		</a:t>
            </a:r>
          </a:p>
          <a:p>
            <a:r>
              <a:rPr lang="en-US" dirty="0" err="1"/>
              <a:t>Matrículas</a:t>
            </a:r>
            <a:r>
              <a:rPr lang="en-US" dirty="0"/>
              <a:t> </a:t>
            </a:r>
            <a:r>
              <a:rPr lang="en-US" dirty="0" err="1"/>
              <a:t>anos</a:t>
            </a:r>
            <a:r>
              <a:rPr lang="en-US" dirty="0"/>
              <a:t> </a:t>
            </a:r>
            <a:r>
              <a:rPr lang="en-US" dirty="0" err="1"/>
              <a:t>finais</a:t>
            </a:r>
            <a:r>
              <a:rPr lang="en-US" dirty="0"/>
              <a:t>	12.368.807 </a:t>
            </a:r>
            <a:r>
              <a:rPr lang="en-US" dirty="0" err="1"/>
              <a:t>estudantes</a:t>
            </a:r>
            <a:r>
              <a:rPr lang="en-US" dirty="0"/>
              <a:t>		</a:t>
            </a:r>
          </a:p>
          <a:p>
            <a:r>
              <a:rPr lang="en-US" dirty="0" err="1"/>
              <a:t>Matrículas</a:t>
            </a:r>
            <a:r>
              <a:rPr lang="en-US" dirty="0"/>
              <a:t> </a:t>
            </a:r>
            <a:r>
              <a:rPr lang="en-US" dirty="0" err="1"/>
              <a:t>ensino</a:t>
            </a:r>
            <a:r>
              <a:rPr lang="en-US" dirty="0"/>
              <a:t> </a:t>
            </a:r>
            <a:r>
              <a:rPr lang="en-US" dirty="0" err="1"/>
              <a:t>médio</a:t>
            </a:r>
            <a:r>
              <a:rPr lang="en-US" dirty="0"/>
              <a:t>	8.076.150 </a:t>
            </a:r>
            <a:r>
              <a:rPr lang="en-US" dirty="0" err="1"/>
              <a:t>estudantes</a:t>
            </a:r>
            <a:r>
              <a:rPr lang="en-US" dirty="0"/>
              <a:t>		</a:t>
            </a:r>
          </a:p>
          <a:p>
            <a:r>
              <a:rPr lang="en-US" dirty="0" err="1"/>
              <a:t>Matrículas</a:t>
            </a:r>
            <a:r>
              <a:rPr lang="en-US" dirty="0"/>
              <a:t> </a:t>
            </a:r>
            <a:r>
              <a:rPr lang="en-US" dirty="0" smtClean="0"/>
              <a:t>EJA </a:t>
            </a:r>
            <a:r>
              <a:rPr lang="en-US" dirty="0"/>
              <a:t>	3.491.869 </a:t>
            </a:r>
            <a:r>
              <a:rPr lang="en-US" dirty="0" err="1"/>
              <a:t>estudantes</a:t>
            </a:r>
            <a:r>
              <a:rPr lang="en-US" dirty="0"/>
              <a:t>		</a:t>
            </a:r>
          </a:p>
          <a:p>
            <a:r>
              <a:rPr lang="en-US" dirty="0" err="1"/>
              <a:t>Matrículas</a:t>
            </a:r>
            <a:r>
              <a:rPr lang="en-US" dirty="0"/>
              <a:t> educação especial	179.700 </a:t>
            </a:r>
            <a:r>
              <a:rPr lang="en-US" dirty="0" err="1"/>
              <a:t>estudantes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 </a:t>
            </a:r>
            <a:r>
              <a:rPr lang="en-US" dirty="0"/>
              <a:t>o </a:t>
            </a:r>
            <a:r>
              <a:rPr lang="en-US" dirty="0" err="1"/>
              <a:t>índice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,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surgiram</a:t>
            </a:r>
            <a:r>
              <a:rPr lang="en-US" dirty="0"/>
              <a:t> </a:t>
            </a:r>
            <a:r>
              <a:rPr lang="en-US" dirty="0" err="1"/>
              <a:t>versões</a:t>
            </a:r>
            <a:r>
              <a:rPr lang="en-US" dirty="0"/>
              <a:t> </a:t>
            </a:r>
            <a:r>
              <a:rPr lang="en-US" dirty="0" err="1"/>
              <a:t>municipais</a:t>
            </a:r>
            <a:r>
              <a:rPr lang="en-US" dirty="0"/>
              <a:t> e </a:t>
            </a:r>
            <a:r>
              <a:rPr lang="en-US" dirty="0" err="1"/>
              <a:t>estaduais</a:t>
            </a:r>
            <a:r>
              <a:rPr lang="en-US" dirty="0"/>
              <a:t>, </a:t>
            </a:r>
            <a:r>
              <a:rPr lang="en-US" dirty="0" err="1"/>
              <a:t>gerando</a:t>
            </a:r>
            <a:r>
              <a:rPr lang="en-US" dirty="0"/>
              <a:t> </a:t>
            </a:r>
            <a:r>
              <a:rPr lang="en-US" dirty="0" err="1"/>
              <a:t>sobreposições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/>
              <a:t>divulgação</a:t>
            </a:r>
            <a:r>
              <a:rPr lang="en-US" dirty="0"/>
              <a:t> das </a:t>
            </a:r>
            <a:r>
              <a:rPr lang="en-US" dirty="0" err="1"/>
              <a:t>notas</a:t>
            </a:r>
            <a:r>
              <a:rPr lang="en-US" dirty="0"/>
              <a:t> </a:t>
            </a:r>
            <a:r>
              <a:rPr lang="en-US" dirty="0" err="1"/>
              <a:t>levou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ranqueamento</a:t>
            </a:r>
            <a:r>
              <a:rPr lang="en-US" dirty="0"/>
              <a:t> e a </a:t>
            </a:r>
            <a:r>
              <a:rPr lang="en-US" dirty="0" err="1"/>
              <a:t>busca</a:t>
            </a:r>
            <a:r>
              <a:rPr lang="en-US" dirty="0"/>
              <a:t> por </a:t>
            </a:r>
            <a:r>
              <a:rPr lang="en-US" dirty="0" err="1"/>
              <a:t>melhores</a:t>
            </a:r>
            <a:r>
              <a:rPr lang="en-US" dirty="0"/>
              <a:t> </a:t>
            </a:r>
            <a:r>
              <a:rPr lang="en-US" dirty="0" err="1"/>
              <a:t>posições</a:t>
            </a:r>
            <a:r>
              <a:rPr lang="en-US" dirty="0"/>
              <a:t> </a:t>
            </a:r>
            <a:r>
              <a:rPr lang="en-US" dirty="0" err="1"/>
              <a:t>conduziu</a:t>
            </a:r>
            <a:r>
              <a:rPr lang="en-US" dirty="0"/>
              <a:t> a </a:t>
            </a:r>
            <a:r>
              <a:rPr lang="en-US" dirty="0" err="1"/>
              <a:t>práticas</a:t>
            </a:r>
            <a:r>
              <a:rPr lang="en-US" dirty="0"/>
              <a:t> de </a:t>
            </a:r>
            <a:r>
              <a:rPr lang="en-US" dirty="0" err="1"/>
              <a:t>treinamento</a:t>
            </a:r>
            <a:r>
              <a:rPr lang="en-US" dirty="0"/>
              <a:t> e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foco</a:t>
            </a:r>
            <a:r>
              <a:rPr lang="en-US" dirty="0"/>
              <a:t> curricular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descritores</a:t>
            </a:r>
            <a:r>
              <a:rPr lang="en-US" dirty="0"/>
              <a:t> de </a:t>
            </a:r>
            <a:r>
              <a:rPr lang="en-US" dirty="0" err="1"/>
              <a:t>Língua</a:t>
            </a:r>
            <a:r>
              <a:rPr lang="en-US" dirty="0"/>
              <a:t> Portuguesa e </a:t>
            </a:r>
            <a:r>
              <a:rPr lang="en-US" dirty="0" err="1"/>
              <a:t>Matemática</a:t>
            </a:r>
            <a:r>
              <a:rPr lang="en-US" dirty="0"/>
              <a:t> da </a:t>
            </a:r>
            <a:r>
              <a:rPr lang="en-US" dirty="0" err="1"/>
              <a:t>Prova</a:t>
            </a:r>
            <a:r>
              <a:rPr lang="en-US" dirty="0"/>
              <a:t> </a:t>
            </a:r>
            <a:r>
              <a:rPr lang="en-US" dirty="0" err="1"/>
              <a:t>Brasil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/>
              <a:t>Acabamos</a:t>
            </a:r>
            <a:r>
              <a:rPr lang="en-US" dirty="0"/>
              <a:t> </a:t>
            </a:r>
            <a:r>
              <a:rPr lang="en-US" dirty="0" err="1"/>
              <a:t>criando</a:t>
            </a:r>
            <a:r>
              <a:rPr lang="en-US" dirty="0"/>
              <a:t> </a:t>
            </a:r>
            <a:r>
              <a:rPr lang="en-US" dirty="0" err="1"/>
              <a:t>mecanismos</a:t>
            </a:r>
            <a:r>
              <a:rPr lang="en-US" dirty="0"/>
              <a:t> </a:t>
            </a:r>
            <a:r>
              <a:rPr lang="en-US" dirty="0" err="1"/>
              <a:t>sofisticados</a:t>
            </a:r>
            <a:r>
              <a:rPr lang="en-US" dirty="0"/>
              <a:t> de </a:t>
            </a:r>
            <a:r>
              <a:rPr lang="en-US" dirty="0" err="1"/>
              <a:t>avaliação</a:t>
            </a:r>
            <a:r>
              <a:rPr lang="en-US" dirty="0"/>
              <a:t>, mas não de </a:t>
            </a:r>
            <a:r>
              <a:rPr lang="en-US" dirty="0" err="1"/>
              <a:t>mudança</a:t>
            </a:r>
            <a:r>
              <a:rPr lang="en-US" dirty="0"/>
              <a:t> </a:t>
            </a:r>
            <a:r>
              <a:rPr lang="en-US" dirty="0" err="1"/>
              <a:t>pedagógica</a:t>
            </a:r>
            <a:r>
              <a:rPr lang="en-US" dirty="0"/>
              <a:t> na </a:t>
            </a:r>
            <a:r>
              <a:rPr lang="en-US" dirty="0" err="1"/>
              <a:t>escola</a:t>
            </a:r>
            <a:r>
              <a:rPr lang="en-US" dirty="0" smtClean="0"/>
              <a:t>” (</a:t>
            </a:r>
            <a:r>
              <a:rPr lang="en-US" dirty="0" err="1" smtClean="0"/>
              <a:t>Gestão</a:t>
            </a:r>
            <a:r>
              <a:rPr lang="en-US" dirty="0" smtClean="0"/>
              <a:t> Escolar, </a:t>
            </a:r>
            <a:r>
              <a:rPr lang="en-US" dirty="0" err="1" smtClean="0"/>
              <a:t>abril</a:t>
            </a:r>
            <a:r>
              <a:rPr lang="en-US" dirty="0" smtClean="0"/>
              <a:t>/17) </a:t>
            </a:r>
            <a:r>
              <a:rPr lang="en-US" dirty="0"/>
              <a:t>https://</a:t>
            </a:r>
            <a:r>
              <a:rPr lang="en-US" dirty="0" err="1"/>
              <a:t>gestaoescolar.org.br</a:t>
            </a:r>
            <a:r>
              <a:rPr lang="en-US" dirty="0"/>
              <a:t>/</a:t>
            </a:r>
            <a:r>
              <a:rPr lang="en-US" dirty="0" err="1"/>
              <a:t>conteudo</a:t>
            </a:r>
            <a:r>
              <a:rPr lang="en-US" dirty="0"/>
              <a:t>/1775/as-</a:t>
            </a:r>
            <a:r>
              <a:rPr lang="en-US" dirty="0" err="1"/>
              <a:t>escolas</a:t>
            </a:r>
            <a:r>
              <a:rPr lang="en-US" dirty="0"/>
              <a:t>-de-</a:t>
            </a:r>
            <a:r>
              <a:rPr lang="en-US" dirty="0" smtClean="0"/>
              <a:t>todos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4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que </a:t>
            </a:r>
            <a:r>
              <a:rPr lang="en-US" dirty="0" smtClean="0"/>
              <a:t> </a:t>
            </a:r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pedagógicas</a:t>
            </a:r>
            <a:r>
              <a:rPr lang="en-US" dirty="0" smtClean="0"/>
              <a:t> </a:t>
            </a:r>
            <a:r>
              <a:rPr lang="en-US" dirty="0" err="1" smtClean="0"/>
              <a:t>aconteçam</a:t>
            </a:r>
            <a:r>
              <a:rPr lang="en-US" dirty="0" smtClean="0"/>
              <a:t>,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preciso</a:t>
            </a:r>
            <a:r>
              <a:rPr lang="en-US" dirty="0"/>
              <a:t> saber </a:t>
            </a:r>
            <a:r>
              <a:rPr lang="en-US" dirty="0" err="1"/>
              <a:t>transformar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números</a:t>
            </a:r>
            <a:r>
              <a:rPr lang="en-US" dirty="0"/>
              <a:t> das </a:t>
            </a:r>
            <a:r>
              <a:rPr lang="en-US" dirty="0" err="1"/>
              <a:t>provas</a:t>
            </a:r>
            <a:r>
              <a:rPr lang="en-US" dirty="0"/>
              <a:t> em </a:t>
            </a:r>
            <a:r>
              <a:rPr lang="en-US" dirty="0" err="1"/>
              <a:t>ações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Na </a:t>
            </a:r>
            <a:r>
              <a:rPr lang="en-US" dirty="0" err="1"/>
              <a:t>gestão</a:t>
            </a:r>
            <a:r>
              <a:rPr lang="en-US" dirty="0"/>
              <a:t> </a:t>
            </a:r>
            <a:r>
              <a:rPr lang="en-US" dirty="0" err="1"/>
              <a:t>essas</a:t>
            </a:r>
            <a:r>
              <a:rPr lang="en-US" dirty="0"/>
              <a:t> </a:t>
            </a:r>
            <a:r>
              <a:rPr lang="en-US" dirty="0" err="1"/>
              <a:t>ações</a:t>
            </a:r>
            <a:r>
              <a:rPr lang="en-US" dirty="0"/>
              <a:t> se </a:t>
            </a:r>
            <a:r>
              <a:rPr lang="en-US" dirty="0" err="1"/>
              <a:t>materializam</a:t>
            </a:r>
            <a:r>
              <a:rPr lang="en-US" dirty="0"/>
              <a:t> na </a:t>
            </a:r>
            <a:r>
              <a:rPr lang="en-US" dirty="0" err="1"/>
              <a:t>garantia</a:t>
            </a:r>
            <a:r>
              <a:rPr lang="en-US" dirty="0"/>
              <a:t> da </a:t>
            </a:r>
            <a:r>
              <a:rPr lang="en-US" dirty="0" err="1"/>
              <a:t>formação</a:t>
            </a:r>
            <a:r>
              <a:rPr lang="en-US" dirty="0"/>
              <a:t> </a:t>
            </a:r>
            <a:r>
              <a:rPr lang="en-US" dirty="0" err="1"/>
              <a:t>continuada</a:t>
            </a:r>
            <a:r>
              <a:rPr lang="en-US" dirty="0"/>
              <a:t>, do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de alunos em </a:t>
            </a:r>
            <a:r>
              <a:rPr lang="en-US" dirty="0" err="1"/>
              <a:t>sala</a:t>
            </a:r>
            <a:r>
              <a:rPr lang="en-US" dirty="0"/>
              <a:t>, na </a:t>
            </a:r>
            <a:r>
              <a:rPr lang="en-US" dirty="0" err="1"/>
              <a:t>valorização</a:t>
            </a:r>
            <a:r>
              <a:rPr lang="en-US" dirty="0"/>
              <a:t> e </a:t>
            </a:r>
            <a:r>
              <a:rPr lang="en-US" dirty="0" err="1"/>
              <a:t>permanência</a:t>
            </a:r>
            <a:r>
              <a:rPr lang="en-US" dirty="0"/>
              <a:t> dos </a:t>
            </a:r>
            <a:r>
              <a:rPr lang="en-US" dirty="0" err="1"/>
              <a:t>professores</a:t>
            </a:r>
            <a:r>
              <a:rPr lang="en-US" dirty="0"/>
              <a:t> e na </a:t>
            </a:r>
            <a:r>
              <a:rPr lang="en-US" dirty="0" err="1"/>
              <a:t>infraestrutura</a:t>
            </a:r>
            <a:r>
              <a:rPr lang="en-US" dirty="0"/>
              <a:t>. 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sala</a:t>
            </a:r>
            <a:r>
              <a:rPr lang="en-US" dirty="0"/>
              <a:t>,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priorizar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erros</a:t>
            </a:r>
            <a:r>
              <a:rPr lang="en-US" dirty="0"/>
              <a:t> do que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acertos</a:t>
            </a:r>
            <a:r>
              <a:rPr lang="en-US" dirty="0"/>
              <a:t>. </a:t>
            </a:r>
            <a:r>
              <a:rPr lang="en-US" dirty="0" err="1"/>
              <a:t>É</a:t>
            </a:r>
            <a:r>
              <a:rPr lang="en-US" dirty="0"/>
              <a:t> da </a:t>
            </a:r>
            <a:r>
              <a:rPr lang="en-US" dirty="0" err="1"/>
              <a:t>reflexão</a:t>
            </a:r>
            <a:r>
              <a:rPr lang="en-US" dirty="0"/>
              <a:t> sobre o </a:t>
            </a:r>
            <a:r>
              <a:rPr lang="en-US" dirty="0" err="1"/>
              <a:t>erro</a:t>
            </a:r>
            <a:r>
              <a:rPr lang="en-US" dirty="0"/>
              <a:t> que </a:t>
            </a:r>
            <a:r>
              <a:rPr lang="en-US" dirty="0" err="1"/>
              <a:t>vem</a:t>
            </a:r>
            <a:r>
              <a:rPr lang="en-US" dirty="0"/>
              <a:t> a </a:t>
            </a:r>
            <a:r>
              <a:rPr lang="en-US" dirty="0" err="1"/>
              <a:t>transformação</a:t>
            </a:r>
            <a:r>
              <a:rPr lang="en-US" dirty="0"/>
              <a:t> da prática</a:t>
            </a:r>
            <a:r>
              <a:rPr lang="en-US" dirty="0" smtClean="0"/>
              <a:t>” </a:t>
            </a:r>
            <a:r>
              <a:rPr lang="en-US" dirty="0"/>
              <a:t>(</a:t>
            </a:r>
            <a:r>
              <a:rPr lang="en-US" dirty="0" err="1"/>
              <a:t>Gestão</a:t>
            </a:r>
            <a:r>
              <a:rPr lang="en-US" dirty="0"/>
              <a:t> Escolar, </a:t>
            </a:r>
            <a:r>
              <a:rPr lang="en-US" dirty="0" err="1" smtClean="0"/>
              <a:t>abril</a:t>
            </a:r>
            <a:r>
              <a:rPr lang="en-US" dirty="0" smtClean="0"/>
              <a:t>/17)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5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 err="1" smtClean="0"/>
              <a:t>Precisamos</a:t>
            </a:r>
            <a:r>
              <a:rPr lang="en-US" sz="2800" dirty="0" smtClean="0"/>
              <a:t> </a:t>
            </a:r>
            <a:r>
              <a:rPr lang="en-US" sz="2800" dirty="0" err="1" smtClean="0"/>
              <a:t>criar</a:t>
            </a:r>
            <a:r>
              <a:rPr lang="en-US" sz="2800" dirty="0" smtClean="0"/>
              <a:t> </a:t>
            </a:r>
            <a:r>
              <a:rPr lang="en-US" sz="2800" dirty="0" err="1"/>
              <a:t>mecanismos</a:t>
            </a:r>
            <a:r>
              <a:rPr lang="en-US" sz="2800" dirty="0"/>
              <a:t> de </a:t>
            </a:r>
            <a:r>
              <a:rPr lang="en-US" sz="2800" dirty="0" err="1"/>
              <a:t>avaliação</a:t>
            </a:r>
            <a:r>
              <a:rPr lang="en-US" sz="2800" dirty="0"/>
              <a:t> que </a:t>
            </a:r>
            <a:r>
              <a:rPr lang="en-US" sz="2800" dirty="0" err="1"/>
              <a:t>considerem</a:t>
            </a:r>
            <a:r>
              <a:rPr lang="en-US" sz="2800" dirty="0"/>
              <a:t> o </a:t>
            </a:r>
            <a:r>
              <a:rPr lang="en-US" sz="2800" dirty="0" err="1"/>
              <a:t>impacto</a:t>
            </a:r>
            <a:r>
              <a:rPr lang="en-US" sz="2800" dirty="0"/>
              <a:t> da Educação integral, a </a:t>
            </a:r>
            <a:r>
              <a:rPr lang="en-US" sz="2800" dirty="0" err="1"/>
              <a:t>relação</a:t>
            </a:r>
            <a:r>
              <a:rPr lang="en-US" sz="2800" dirty="0"/>
              <a:t> da </a:t>
            </a:r>
            <a:r>
              <a:rPr lang="en-US" sz="2800" dirty="0" err="1"/>
              <a:t>escola</a:t>
            </a:r>
            <a:r>
              <a:rPr lang="en-US" sz="2800" dirty="0"/>
              <a:t> com a </a:t>
            </a:r>
            <a:r>
              <a:rPr lang="en-US" sz="2800" dirty="0" err="1"/>
              <a:t>comunidade</a:t>
            </a:r>
            <a:r>
              <a:rPr lang="en-US" sz="2800" dirty="0"/>
              <a:t> e a </a:t>
            </a:r>
            <a:r>
              <a:rPr lang="en-US" sz="2800" dirty="0" err="1"/>
              <a:t>cidade</a:t>
            </a:r>
            <a:r>
              <a:rPr lang="en-US" sz="2800" dirty="0"/>
              <a:t>, novas </a:t>
            </a:r>
            <a:r>
              <a:rPr lang="en-US" sz="2800" dirty="0" err="1"/>
              <a:t>metodologias</a:t>
            </a:r>
            <a:r>
              <a:rPr lang="en-US" sz="2800" dirty="0"/>
              <a:t> de </a:t>
            </a:r>
            <a:r>
              <a:rPr lang="en-US" sz="2800" dirty="0" err="1"/>
              <a:t>ensino</a:t>
            </a:r>
            <a:r>
              <a:rPr lang="en-US" sz="2800" dirty="0"/>
              <a:t> e as </a:t>
            </a:r>
            <a:r>
              <a:rPr lang="en-US" sz="2800" dirty="0" err="1"/>
              <a:t>demandas</a:t>
            </a:r>
            <a:r>
              <a:rPr lang="en-US" sz="2800" dirty="0"/>
              <a:t> de </a:t>
            </a:r>
            <a:r>
              <a:rPr lang="en-US" sz="2800" dirty="0" err="1"/>
              <a:t>aprendizagem</a:t>
            </a:r>
            <a:r>
              <a:rPr lang="en-US" sz="2800" dirty="0"/>
              <a:t> dos </a:t>
            </a:r>
            <a:r>
              <a:rPr lang="en-US" sz="2800" dirty="0" smtClean="0"/>
              <a:t>alunos.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4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avanços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Nas</a:t>
            </a:r>
            <a:r>
              <a:rPr lang="en-US" sz="3600" dirty="0" smtClean="0"/>
              <a:t> </a:t>
            </a:r>
            <a:r>
              <a:rPr lang="en-US" sz="3600" dirty="0" err="1"/>
              <a:t>séries</a:t>
            </a:r>
            <a:r>
              <a:rPr lang="en-US" sz="3600" dirty="0"/>
              <a:t> </a:t>
            </a:r>
            <a:r>
              <a:rPr lang="en-US" sz="3600" dirty="0" err="1" smtClean="0"/>
              <a:t>iniciais</a:t>
            </a:r>
            <a:r>
              <a:rPr lang="en-US" sz="3600" dirty="0" smtClean="0"/>
              <a:t> do </a:t>
            </a:r>
            <a:r>
              <a:rPr lang="en-US" sz="3600" dirty="0" err="1" smtClean="0"/>
              <a:t>ensino</a:t>
            </a:r>
            <a:r>
              <a:rPr lang="en-US" sz="3600" dirty="0" smtClean="0"/>
              <a:t> fundamental, </a:t>
            </a:r>
            <a:r>
              <a:rPr lang="en-US" sz="3600" dirty="0" err="1"/>
              <a:t>cerca</a:t>
            </a:r>
            <a:r>
              <a:rPr lang="en-US" sz="3600" dirty="0"/>
              <a:t> de 70% das </a:t>
            </a:r>
            <a:r>
              <a:rPr lang="en-US" sz="3600" dirty="0" err="1"/>
              <a:t>escolas</a:t>
            </a:r>
            <a:r>
              <a:rPr lang="en-US" sz="3600" dirty="0"/>
              <a:t> </a:t>
            </a:r>
            <a:r>
              <a:rPr lang="en-US" sz="3600" dirty="0" err="1"/>
              <a:t>melhoraram</a:t>
            </a:r>
            <a:r>
              <a:rPr lang="en-US" sz="3600" dirty="0"/>
              <a:t> </a:t>
            </a:r>
            <a:r>
              <a:rPr lang="en-US" sz="3600" dirty="0" err="1"/>
              <a:t>seu</a:t>
            </a:r>
            <a:r>
              <a:rPr lang="en-US" sz="3600" dirty="0"/>
              <a:t> </a:t>
            </a:r>
            <a:r>
              <a:rPr lang="en-US" sz="3600" dirty="0" err="1"/>
              <a:t>desempenho</a:t>
            </a:r>
            <a:r>
              <a:rPr lang="en-US" sz="3600" dirty="0"/>
              <a:t> na </a:t>
            </a:r>
            <a:r>
              <a:rPr lang="en-US" sz="3600" dirty="0" err="1" smtClean="0"/>
              <a:t>edição</a:t>
            </a:r>
            <a:r>
              <a:rPr lang="en-US" sz="3600" dirty="0" smtClean="0"/>
              <a:t> 2015 do </a:t>
            </a:r>
            <a:r>
              <a:rPr lang="en-US" sz="3600" dirty="0" err="1"/>
              <a:t>Ideb</a:t>
            </a:r>
            <a:r>
              <a:rPr lang="en-US" sz="3600" dirty="0"/>
              <a:t>, </a:t>
            </a:r>
            <a:r>
              <a:rPr lang="en-US" sz="3600" dirty="0" err="1"/>
              <a:t>quando</a:t>
            </a:r>
            <a:r>
              <a:rPr lang="en-US" sz="3600" dirty="0"/>
              <a:t> </a:t>
            </a:r>
            <a:r>
              <a:rPr lang="en-US" sz="3600" dirty="0" err="1"/>
              <a:t>comparamos</a:t>
            </a:r>
            <a:r>
              <a:rPr lang="en-US" sz="3600" dirty="0"/>
              <a:t> com o </a:t>
            </a:r>
            <a:r>
              <a:rPr lang="en-US" sz="3600" dirty="0" err="1"/>
              <a:t>Ideb</a:t>
            </a:r>
            <a:r>
              <a:rPr lang="en-US" sz="3600" dirty="0"/>
              <a:t> anterior de 2013, </a:t>
            </a:r>
            <a:r>
              <a:rPr lang="en-US" sz="3600" dirty="0" err="1"/>
              <a:t>onde</a:t>
            </a:r>
            <a:r>
              <a:rPr lang="en-US" sz="3600" dirty="0"/>
              <a:t> </a:t>
            </a:r>
            <a:r>
              <a:rPr lang="en-US" sz="3600" dirty="0" err="1"/>
              <a:t>houve</a:t>
            </a:r>
            <a:r>
              <a:rPr lang="en-US" sz="3600" dirty="0"/>
              <a:t> 58% de </a:t>
            </a:r>
            <a:r>
              <a:rPr lang="en-US" sz="3600" dirty="0" err="1" smtClean="0"/>
              <a:t>melhora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69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avanços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Emenda</a:t>
            </a:r>
            <a:r>
              <a:rPr lang="en-US" dirty="0" smtClean="0"/>
              <a:t> </a:t>
            </a:r>
            <a:r>
              <a:rPr lang="en-US" dirty="0" err="1" smtClean="0"/>
              <a:t>constitucional</a:t>
            </a:r>
            <a:r>
              <a:rPr lang="en-US" dirty="0" smtClean="0"/>
              <a:t> 59/2009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Escolaridade</a:t>
            </a:r>
            <a:r>
              <a:rPr lang="en-US" dirty="0" smtClean="0"/>
              <a:t> </a:t>
            </a:r>
            <a:r>
              <a:rPr lang="en-US" dirty="0" err="1" smtClean="0"/>
              <a:t>obrigatória</a:t>
            </a:r>
            <a:r>
              <a:rPr lang="en-US" dirty="0" smtClean="0"/>
              <a:t> entre 4 e 17 </a:t>
            </a:r>
            <a:r>
              <a:rPr lang="en-US" dirty="0" err="1" smtClean="0"/>
              <a:t>anos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/>
          </a:p>
          <a:p>
            <a:r>
              <a:rPr lang="en-US" dirty="0" smtClean="0"/>
              <a:t>Plano </a:t>
            </a:r>
            <a:r>
              <a:rPr lang="en-US" dirty="0" err="1" smtClean="0"/>
              <a:t>Nacional</a:t>
            </a:r>
            <a:r>
              <a:rPr lang="en-US" dirty="0" smtClean="0"/>
              <a:t> de Educação (</a:t>
            </a:r>
            <a:r>
              <a:rPr lang="en-US" dirty="0" err="1" smtClean="0"/>
              <a:t>junho</a:t>
            </a:r>
            <a:r>
              <a:rPr lang="en-US" dirty="0" smtClean="0"/>
              <a:t>/14)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20 </a:t>
            </a:r>
            <a:r>
              <a:rPr lang="en-US" dirty="0" err="1" smtClean="0"/>
              <a:t>metas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10% do PIB </a:t>
            </a:r>
            <a:r>
              <a:rPr lang="en-US" dirty="0" err="1" smtClean="0"/>
              <a:t>até</a:t>
            </a:r>
            <a:r>
              <a:rPr lang="en-US" dirty="0" smtClean="0"/>
              <a:t> 2024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Educação integral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Sítios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>
                <a:hlinkClick r:id="rId2"/>
              </a:rPr>
              <a:t>www.inep.gov.br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>
                <a:hlinkClick r:id="rId3"/>
              </a:rPr>
              <a:t>http://www.qedu.org.br/brasil/</a:t>
            </a:r>
            <a:r>
              <a:rPr lang="en-US" dirty="0" smtClean="0">
                <a:hlinkClick r:id="rId3"/>
              </a:rPr>
              <a:t>ideb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www.observatoriodopne.org.br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 smtClean="0"/>
              <a:t>www.convivaeducacao.org.br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4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Pilar Lacerda</a:t>
            </a:r>
          </a:p>
          <a:p>
            <a:r>
              <a:rPr lang="en-US" dirty="0">
                <a:hlinkClick r:id="rId2"/>
              </a:rPr>
              <a:t>p</a:t>
            </a:r>
            <a:r>
              <a:rPr lang="en-US" smtClean="0">
                <a:hlinkClick r:id="rId2"/>
              </a:rPr>
              <a:t>ilar.lacerda</a:t>
            </a:r>
            <a:r>
              <a:rPr lang="en-US" dirty="0" smtClean="0">
                <a:hlinkClick r:id="rId2"/>
              </a:rPr>
              <a:t>@fundacion-sm.com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Telefone</a:t>
            </a:r>
            <a:r>
              <a:rPr lang="en-US" dirty="0" smtClean="0"/>
              <a:t>: +55 11 2111.7570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1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1276"/>
            <a:ext cx="8134434" cy="1221324"/>
          </a:xfrm>
        </p:spPr>
        <p:txBody>
          <a:bodyPr>
            <a:normAutofit/>
          </a:bodyPr>
          <a:lstStyle/>
          <a:p>
            <a:r>
              <a:rPr lang="pt-BR" sz="2800" dirty="0"/>
              <a:t>Índice de Desenvolvimento da Educação Básica (</a:t>
            </a:r>
            <a:r>
              <a:rPr lang="pt-BR" sz="2800" dirty="0" err="1"/>
              <a:t>Ideb</a:t>
            </a:r>
            <a:r>
              <a:rPr lang="pt-BR" sz="2800" dirty="0"/>
              <a:t>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856"/>
            <a:ext cx="7620000" cy="4373563"/>
          </a:xfrm>
        </p:spPr>
        <p:txBody>
          <a:bodyPr/>
          <a:lstStyle/>
          <a:p>
            <a:pPr marL="342900" indent="-342900">
              <a:buFontTx/>
              <a:buChar char="•"/>
            </a:pPr>
            <a:endParaRPr lang="en-US" dirty="0" smtClean="0"/>
          </a:p>
          <a:p>
            <a:pPr marL="342900" indent="-342900">
              <a:buFontTx/>
              <a:buChar char="•"/>
            </a:pPr>
            <a:r>
              <a:rPr lang="en-US" dirty="0" err="1" smtClean="0"/>
              <a:t>Índice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Desenvolvimento</a:t>
            </a:r>
            <a:r>
              <a:rPr lang="en-US" dirty="0"/>
              <a:t> da Educação (</a:t>
            </a:r>
            <a:r>
              <a:rPr lang="en-US" dirty="0" err="1"/>
              <a:t>Ideb</a:t>
            </a:r>
            <a:r>
              <a:rPr lang="en-US" dirty="0"/>
              <a:t>) </a:t>
            </a:r>
            <a:r>
              <a:rPr lang="en-US" dirty="0" err="1"/>
              <a:t>completa</a:t>
            </a:r>
            <a:r>
              <a:rPr lang="en-US" dirty="0"/>
              <a:t> </a:t>
            </a:r>
            <a:r>
              <a:rPr lang="en-US" dirty="0" err="1"/>
              <a:t>dez</a:t>
            </a:r>
            <a:r>
              <a:rPr lang="en-US" dirty="0"/>
              <a:t> </a:t>
            </a:r>
            <a:r>
              <a:rPr lang="en-US" dirty="0" err="1"/>
              <a:t>anos</a:t>
            </a:r>
            <a:r>
              <a:rPr lang="en-US" dirty="0"/>
              <a:t> em 2017 e </a:t>
            </a:r>
            <a:r>
              <a:rPr lang="en-US" dirty="0" err="1"/>
              <a:t>é</a:t>
            </a:r>
            <a:r>
              <a:rPr lang="en-US" dirty="0"/>
              <a:t> uma das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políticas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 do </a:t>
            </a:r>
            <a:r>
              <a:rPr lang="en-US" dirty="0" err="1"/>
              <a:t>ensino</a:t>
            </a:r>
            <a:r>
              <a:rPr lang="en-US" dirty="0"/>
              <a:t> no </a:t>
            </a:r>
            <a:r>
              <a:rPr lang="en-US" dirty="0" err="1"/>
              <a:t>Brasil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>
              <a:buFontTx/>
              <a:buChar char="•"/>
            </a:pP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partir</a:t>
            </a:r>
            <a:r>
              <a:rPr lang="en-US" dirty="0"/>
              <a:t> dele – e da </a:t>
            </a:r>
            <a:r>
              <a:rPr lang="en-US" dirty="0" err="1"/>
              <a:t>Prova</a:t>
            </a:r>
            <a:r>
              <a:rPr lang="en-US" dirty="0"/>
              <a:t> </a:t>
            </a:r>
            <a:r>
              <a:rPr lang="en-US" dirty="0" err="1"/>
              <a:t>Brasil</a:t>
            </a:r>
            <a:r>
              <a:rPr lang="en-US" dirty="0"/>
              <a:t>, </a:t>
            </a:r>
            <a:r>
              <a:rPr lang="en-US" dirty="0" err="1"/>
              <a:t>criada</a:t>
            </a:r>
            <a:r>
              <a:rPr lang="en-US" dirty="0"/>
              <a:t> em 2005 – que </a:t>
            </a:r>
            <a:r>
              <a:rPr lang="en-US" dirty="0" smtClean="0"/>
              <a:t>o </a:t>
            </a:r>
            <a:r>
              <a:rPr lang="en-US" dirty="0" err="1" smtClean="0"/>
              <a:t>Brasil</a:t>
            </a:r>
            <a:r>
              <a:rPr lang="en-US" dirty="0" smtClean="0"/>
              <a:t> </a:t>
            </a:r>
            <a:r>
              <a:rPr lang="en-US" dirty="0" err="1" smtClean="0"/>
              <a:t>construiu</a:t>
            </a:r>
            <a:r>
              <a:rPr lang="en-US" dirty="0" smtClean="0"/>
              <a:t>,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, uma forma de </a:t>
            </a:r>
            <a:r>
              <a:rPr lang="en-US" dirty="0" err="1"/>
              <a:t>medir</a:t>
            </a:r>
            <a:r>
              <a:rPr lang="en-US" dirty="0"/>
              <a:t> e </a:t>
            </a:r>
            <a:r>
              <a:rPr lang="en-US" dirty="0" err="1"/>
              <a:t>acompanhar</a:t>
            </a:r>
            <a:r>
              <a:rPr lang="en-US" dirty="0"/>
              <a:t> a </a:t>
            </a:r>
            <a:r>
              <a:rPr lang="en-US" dirty="0" err="1"/>
              <a:t>aprendizagem</a:t>
            </a:r>
            <a:r>
              <a:rPr lang="en-US" dirty="0"/>
              <a:t> em </a:t>
            </a:r>
            <a:r>
              <a:rPr lang="en-US" dirty="0" err="1"/>
              <a:t>todas</a:t>
            </a:r>
            <a:r>
              <a:rPr lang="en-US" dirty="0"/>
              <a:t> as </a:t>
            </a:r>
            <a:r>
              <a:rPr lang="en-US" dirty="0" err="1" smtClean="0"/>
              <a:t>escolas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2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108517" cy="1371600"/>
          </a:xfrm>
        </p:spPr>
        <p:txBody>
          <a:bodyPr>
            <a:normAutofit/>
          </a:bodyPr>
          <a:lstStyle/>
          <a:p>
            <a:r>
              <a:rPr lang="pt-BR" sz="2800" dirty="0"/>
              <a:t>metodologia de </a:t>
            </a:r>
            <a:r>
              <a:rPr lang="pt-BR" sz="2800" dirty="0" smtClean="0"/>
              <a:t>cálculo (</a:t>
            </a:r>
            <a:r>
              <a:rPr lang="pt-BR" sz="2800" dirty="0" err="1"/>
              <a:t>Ideb</a:t>
            </a:r>
            <a:r>
              <a:rPr lang="pt-BR" sz="2800" dirty="0"/>
              <a:t>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008"/>
            <a:ext cx="7620000" cy="4373563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dirty="0" err="1"/>
              <a:t>Ideb</a:t>
            </a:r>
            <a:r>
              <a:rPr lang="pt-BR" dirty="0"/>
              <a:t> combina informações da pontuação média dos estudantes em exames </a:t>
            </a:r>
            <a:r>
              <a:rPr lang="pt-BR" dirty="0" smtClean="0"/>
              <a:t>padronizados (Prova Brasil) </a:t>
            </a:r>
            <a:r>
              <a:rPr lang="pt-BR" dirty="0"/>
              <a:t>ao final de determinada etapa da educação básica com as informações sobre o rendimento escolar, mais especificamente com a taxa média de aprovação dos estudantes na correspondente etapa de ensino.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Ele </a:t>
            </a:r>
            <a:r>
              <a:rPr lang="pt-BR" dirty="0"/>
              <a:t>é calculado para o 5º e 9º ano do ensino fundamental e para o 3º ano do ensino médio.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342"/>
            <a:ext cx="5791200" cy="1371600"/>
          </a:xfrm>
        </p:spPr>
        <p:txBody>
          <a:bodyPr/>
          <a:lstStyle/>
          <a:p>
            <a:r>
              <a:rPr lang="en-US" dirty="0" err="1" smtClean="0"/>
              <a:t>Importância</a:t>
            </a:r>
            <a:r>
              <a:rPr lang="en-US" dirty="0" smtClean="0"/>
              <a:t> do IDEB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3200" dirty="0" smtClean="0"/>
              <a:t>É importante </a:t>
            </a:r>
            <a:r>
              <a:rPr lang="pt-BR" sz="3200" dirty="0"/>
              <a:t>porque sintetiza em um único indicador duas dimensões </a:t>
            </a:r>
            <a:r>
              <a:rPr lang="pt-BR" sz="3200" dirty="0" smtClean="0"/>
              <a:t>importantes </a:t>
            </a:r>
            <a:r>
              <a:rPr lang="pt-BR" sz="3200" dirty="0"/>
              <a:t>da qualidade da </a:t>
            </a:r>
            <a:r>
              <a:rPr lang="pt-BR" sz="3200" dirty="0" smtClean="0"/>
              <a:t>educação:</a:t>
            </a:r>
          </a:p>
          <a:p>
            <a:r>
              <a:rPr lang="pt-BR" sz="3200" dirty="0" smtClean="0"/>
              <a:t> </a:t>
            </a:r>
            <a:r>
              <a:rPr lang="pt-BR" sz="3200" dirty="0"/>
              <a:t>o aprendizado e o fluxo escolar.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7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</a:t>
            </a:r>
            <a:r>
              <a:rPr lang="pt-BR" dirty="0" smtClean="0"/>
              <a:t>m </a:t>
            </a:r>
            <a:r>
              <a:rPr lang="pt-BR" dirty="0"/>
              <a:t>sistema de ensino com qualidade é aquele em que os estudantes passam de ano e aprendem. </a:t>
            </a:r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/>
              <a:t>um sistema de ensino reprova os alunos de baixo desempenho, de tal forma que ao final de cada etapa de ensino apenas os alunos com alto aprendizado sobrevivem, ele não é um sistema bom, porque parte da população não está sendo atendida de forma adequada. </a:t>
            </a:r>
            <a:endParaRPr lang="pt-BR" dirty="0" smtClean="0"/>
          </a:p>
          <a:p>
            <a:r>
              <a:rPr lang="pt-BR" dirty="0"/>
              <a:t>S</a:t>
            </a:r>
            <a:r>
              <a:rPr lang="pt-BR" dirty="0" smtClean="0"/>
              <a:t>e </a:t>
            </a:r>
            <a:r>
              <a:rPr lang="pt-BR" dirty="0"/>
              <a:t>um sistema educacional aprova seus alunos sem o aprendizado adequado, ele também não cumpre com o que se espera de um sistema educacional.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6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Impactos</a:t>
            </a:r>
            <a:r>
              <a:rPr lang="en-US" dirty="0" smtClean="0"/>
              <a:t> do </a:t>
            </a:r>
            <a:r>
              <a:rPr lang="en-US" dirty="0" err="1" smtClean="0"/>
              <a:t>ideb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nduziu</a:t>
            </a:r>
            <a:r>
              <a:rPr lang="en-US" dirty="0" smtClean="0"/>
              <a:t> </a:t>
            </a:r>
            <a:r>
              <a:rPr lang="en-US" dirty="0" err="1"/>
              <a:t>diversas</a:t>
            </a:r>
            <a:r>
              <a:rPr lang="en-US" dirty="0"/>
              <a:t> </a:t>
            </a:r>
            <a:r>
              <a:rPr lang="en-US" dirty="0" err="1"/>
              <a:t>políticas</a:t>
            </a:r>
            <a:r>
              <a:rPr lang="en-US" dirty="0"/>
              <a:t> e </a:t>
            </a:r>
            <a:r>
              <a:rPr lang="en-US" dirty="0" err="1"/>
              <a:t>programas</a:t>
            </a:r>
            <a:r>
              <a:rPr lang="en-US" dirty="0"/>
              <a:t> </a:t>
            </a:r>
            <a:r>
              <a:rPr lang="en-US" dirty="0" err="1" smtClean="0"/>
              <a:t>públicos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assou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balizar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investimentos</a:t>
            </a:r>
            <a:r>
              <a:rPr lang="en-US" dirty="0"/>
              <a:t> do </a:t>
            </a:r>
            <a:r>
              <a:rPr lang="en-US" dirty="0" err="1"/>
              <a:t>terceiro</a:t>
            </a:r>
            <a:r>
              <a:rPr lang="en-US" dirty="0"/>
              <a:t> </a:t>
            </a:r>
            <a:r>
              <a:rPr lang="en-US" dirty="0" err="1" smtClean="0"/>
              <a:t>setor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as</a:t>
            </a:r>
            <a:r>
              <a:rPr lang="en-US" dirty="0" smtClean="0"/>
              <a:t> </a:t>
            </a:r>
            <a:r>
              <a:rPr lang="en-US" dirty="0" err="1"/>
              <a:t>escolas</a:t>
            </a:r>
            <a:r>
              <a:rPr lang="en-US" dirty="0"/>
              <a:t>, </a:t>
            </a:r>
            <a:r>
              <a:rPr lang="en-US" dirty="0" err="1"/>
              <a:t>deu</a:t>
            </a:r>
            <a:r>
              <a:rPr lang="en-US" dirty="0"/>
              <a:t> um </a:t>
            </a:r>
            <a:r>
              <a:rPr lang="en-US" dirty="0" err="1"/>
              <a:t>instrumento</a:t>
            </a:r>
            <a:r>
              <a:rPr lang="en-US" dirty="0"/>
              <a:t> </a:t>
            </a:r>
            <a:r>
              <a:rPr lang="en-US" dirty="0" err="1"/>
              <a:t>concreto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que </a:t>
            </a:r>
            <a:r>
              <a:rPr lang="en-US" dirty="0" err="1"/>
              <a:t>famílias</a:t>
            </a:r>
            <a:r>
              <a:rPr lang="en-US" dirty="0"/>
              <a:t>, </a:t>
            </a:r>
            <a:r>
              <a:rPr lang="en-US" dirty="0" err="1"/>
              <a:t>professores</a:t>
            </a:r>
            <a:r>
              <a:rPr lang="en-US" dirty="0"/>
              <a:t> e </a:t>
            </a:r>
            <a:r>
              <a:rPr lang="en-US" dirty="0" err="1"/>
              <a:t>gestores</a:t>
            </a:r>
            <a:r>
              <a:rPr lang="en-US" dirty="0"/>
              <a:t> </a:t>
            </a:r>
            <a:r>
              <a:rPr lang="en-US" dirty="0" err="1"/>
              <a:t>pudessem</a:t>
            </a:r>
            <a:r>
              <a:rPr lang="en-US" dirty="0"/>
              <a:t> </a:t>
            </a:r>
            <a:r>
              <a:rPr lang="en-US" dirty="0" err="1"/>
              <a:t>dialogar</a:t>
            </a:r>
            <a:r>
              <a:rPr lang="en-US" dirty="0"/>
              <a:t> e </a:t>
            </a:r>
            <a:r>
              <a:rPr lang="en-US" dirty="0" err="1"/>
              <a:t>agir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melhorar</a:t>
            </a:r>
            <a:r>
              <a:rPr lang="en-US" dirty="0"/>
              <a:t> a </a:t>
            </a:r>
            <a:r>
              <a:rPr lang="en-US" dirty="0" err="1"/>
              <a:t>qualidade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522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evolução</a:t>
            </a:r>
            <a:endParaRPr lang="en-US" dirty="0"/>
          </a:p>
        </p:txBody>
      </p:sp>
      <p:pic>
        <p:nvPicPr>
          <p:cNvPr id="6" name="Content Placeholder 5" descr="Captura de Tela 2017-04-16 às 22.13.3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" r="13273"/>
          <a:stretch/>
        </p:blipFill>
        <p:spPr>
          <a:xfrm>
            <a:off x="320842" y="2512508"/>
            <a:ext cx="8455081" cy="3613655"/>
          </a:xfrm>
        </p:spPr>
      </p:pic>
    </p:spTree>
    <p:extLst>
      <p:ext uri="{BB962C8B-B14F-4D97-AF65-F5344CB8AC3E}">
        <p14:creationId xmlns:p14="http://schemas.microsoft.com/office/powerpoint/2010/main" val="95570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evolução</a:t>
            </a:r>
            <a:endParaRPr lang="en-US" dirty="0"/>
          </a:p>
        </p:txBody>
      </p:sp>
      <p:pic>
        <p:nvPicPr>
          <p:cNvPr id="4" name="Content Placeholder 3" descr="Captura de Tela 2017-04-16 às 22.14.36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" r="2296"/>
          <a:stretch/>
        </p:blipFill>
        <p:spPr>
          <a:xfrm>
            <a:off x="227263" y="2426992"/>
            <a:ext cx="8610620" cy="3682377"/>
          </a:xfrm>
        </p:spPr>
      </p:pic>
    </p:spTree>
    <p:extLst>
      <p:ext uri="{BB962C8B-B14F-4D97-AF65-F5344CB8AC3E}">
        <p14:creationId xmlns:p14="http://schemas.microsoft.com/office/powerpoint/2010/main" val="112032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evolução</a:t>
            </a:r>
            <a:endParaRPr lang="en-US" dirty="0"/>
          </a:p>
        </p:txBody>
      </p:sp>
      <p:pic>
        <p:nvPicPr>
          <p:cNvPr id="5" name="Content Placeholder 4" descr="Captura de Tela 2017-04-16 às 22.14.43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" r="1846"/>
          <a:stretch/>
        </p:blipFill>
        <p:spPr>
          <a:xfrm>
            <a:off x="208538" y="2606843"/>
            <a:ext cx="8661846" cy="3385636"/>
          </a:xfrm>
        </p:spPr>
      </p:pic>
    </p:spTree>
    <p:extLst>
      <p:ext uri="{BB962C8B-B14F-4D97-AF65-F5344CB8AC3E}">
        <p14:creationId xmlns:p14="http://schemas.microsoft.com/office/powerpoint/2010/main" val="2242277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541</Words>
  <Application>Microsoft Macintosh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Total de Escolas:  183.487 escolas   </vt:lpstr>
      <vt:lpstr>Índice de Desenvolvimento da Educação Básica (Ideb) </vt:lpstr>
      <vt:lpstr>metodologia de cálculo (Ideb) </vt:lpstr>
      <vt:lpstr>Importância do IDEB</vt:lpstr>
      <vt:lpstr>Qualidade</vt:lpstr>
      <vt:lpstr>Impactos do ideb</vt:lpstr>
      <vt:lpstr>evolução</vt:lpstr>
      <vt:lpstr>evolução</vt:lpstr>
      <vt:lpstr>evolução</vt:lpstr>
      <vt:lpstr>desafios</vt:lpstr>
      <vt:lpstr>desafios</vt:lpstr>
      <vt:lpstr>desafios</vt:lpstr>
      <vt:lpstr>avanços</vt:lpstr>
      <vt:lpstr>avanços</vt:lpstr>
      <vt:lpstr>Sítios de pesquisa</vt:lpstr>
      <vt:lpstr>contatos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experiência da avaliação externa no brasil = ideb </dc:title>
  <dc:creator>Maria do Pilar Lacerda</dc:creator>
  <cp:lastModifiedBy>Maria do Pilar Lacerda</cp:lastModifiedBy>
  <cp:revision>18</cp:revision>
  <dcterms:created xsi:type="dcterms:W3CDTF">2017-04-13T18:35:15Z</dcterms:created>
  <dcterms:modified xsi:type="dcterms:W3CDTF">2017-04-27T02:10:11Z</dcterms:modified>
</cp:coreProperties>
</file>