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60" r:id="rId2"/>
    <p:sldId id="534" r:id="rId3"/>
    <p:sldId id="504" r:id="rId4"/>
    <p:sldId id="364" r:id="rId5"/>
    <p:sldId id="543" r:id="rId6"/>
    <p:sldId id="517" r:id="rId7"/>
    <p:sldId id="537" r:id="rId8"/>
    <p:sldId id="530" r:id="rId9"/>
    <p:sldId id="539" r:id="rId10"/>
    <p:sldId id="540" r:id="rId11"/>
    <p:sldId id="545" r:id="rId12"/>
    <p:sldId id="546" r:id="rId13"/>
    <p:sldId id="547" r:id="rId14"/>
    <p:sldId id="542" r:id="rId15"/>
    <p:sldId id="538" r:id="rId16"/>
    <p:sldId id="519" r:id="rId17"/>
    <p:sldId id="521" r:id="rId18"/>
    <p:sldId id="544" r:id="rId19"/>
    <p:sldId id="536" r:id="rId20"/>
    <p:sldId id="523" r:id="rId21"/>
    <p:sldId id="527" r:id="rId22"/>
    <p:sldId id="525" r:id="rId23"/>
    <p:sldId id="514" r:id="rId24"/>
    <p:sldId id="548" r:id="rId25"/>
    <p:sldId id="472" r:id="rId26"/>
  </p:sldIdLst>
  <p:sldSz cx="9144000" cy="6858000" type="lett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ura" initials="M" lastIdx="12" clrIdx="0"/>
  <p:cmAuthor id="1" name="Tereza.Perez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CD"/>
    <a:srgbClr val="8BB2E9"/>
    <a:srgbClr val="77DAFD"/>
    <a:srgbClr val="ACE3F6"/>
    <a:srgbClr val="BA0056"/>
    <a:srgbClr val="DB5D20"/>
    <a:srgbClr val="8B0046"/>
    <a:srgbClr val="FBCF00"/>
    <a:srgbClr val="C00013"/>
    <a:srgbClr val="56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0925" autoAdjust="0"/>
  </p:normalViewPr>
  <p:slideViewPr>
    <p:cSldViewPr snapToGrid="0">
      <p:cViewPr>
        <p:scale>
          <a:sx n="73" d="100"/>
          <a:sy n="73" d="100"/>
        </p:scale>
        <p:origin x="-124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-348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47625">
              <a:noFill/>
            </a:ln>
          </c:spPr>
          <c:xVal>
            <c:numRef>
              <c:f>Plan1!$A$2:$A$13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Plan1!$B$2:$B$13</c:f>
              <c:numCache>
                <c:formatCode>General</c:formatCode>
                <c:ptCount val="12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  <c:pt idx="3">
                  <c:v>7.2</c:v>
                </c:pt>
                <c:pt idx="4">
                  <c:v>0.5</c:v>
                </c:pt>
                <c:pt idx="5">
                  <c:v>6.6</c:v>
                </c:pt>
                <c:pt idx="6">
                  <c:v>5.5</c:v>
                </c:pt>
                <c:pt idx="7">
                  <c:v>2.5</c:v>
                </c:pt>
                <c:pt idx="8">
                  <c:v>3.5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052928"/>
        <c:axId val="137054464"/>
      </c:scatterChart>
      <c:valAx>
        <c:axId val="137052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054464"/>
        <c:crosses val="autoZero"/>
        <c:crossBetween val="midCat"/>
      </c:valAx>
      <c:valAx>
        <c:axId val="137054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0529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Valores Y</c:v>
                </c:pt>
              </c:strCache>
            </c:strRef>
          </c:tx>
          <c:spPr>
            <a:ln w="4762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Plan1!$A$2:$A$14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Plan1!$B$2:$B$14</c:f>
              <c:numCache>
                <c:formatCode>General</c:formatCode>
                <c:ptCount val="13"/>
                <c:pt idx="0">
                  <c:v>8.1999999999999993</c:v>
                </c:pt>
                <c:pt idx="1">
                  <c:v>8.4</c:v>
                </c:pt>
                <c:pt idx="2">
                  <c:v>7.6</c:v>
                </c:pt>
                <c:pt idx="3">
                  <c:v>7.5</c:v>
                </c:pt>
                <c:pt idx="4">
                  <c:v>8.3000000000000007</c:v>
                </c:pt>
                <c:pt idx="5">
                  <c:v>8.4</c:v>
                </c:pt>
                <c:pt idx="6">
                  <c:v>8.5</c:v>
                </c:pt>
                <c:pt idx="7">
                  <c:v>7.7</c:v>
                </c:pt>
                <c:pt idx="8">
                  <c:v>8</c:v>
                </c:pt>
                <c:pt idx="9">
                  <c:v>8.1</c:v>
                </c:pt>
                <c:pt idx="10">
                  <c:v>8</c:v>
                </c:pt>
                <c:pt idx="11">
                  <c:v>7.9</c:v>
                </c:pt>
                <c:pt idx="12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259072"/>
        <c:axId val="136260992"/>
      </c:scatterChart>
      <c:valAx>
        <c:axId val="136259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6260992"/>
        <c:crosses val="autoZero"/>
        <c:crossBetween val="midCat"/>
      </c:valAx>
      <c:valAx>
        <c:axId val="13626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259072"/>
        <c:crosses val="autoZero"/>
        <c:crossBetween val="midCat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574A1-9258-456D-B2D2-10C3F072D9BC}" type="doc">
      <dgm:prSet loTypeId="urn:microsoft.com/office/officeart/2005/8/layout/gear1" loCatId="cycle" qsTypeId="urn:microsoft.com/office/officeart/2005/8/quickstyle/simple1" qsCatId="simple" csTypeId="urn:microsoft.com/office/officeart/2005/8/colors/accent0_2" csCatId="mainScheme" phldr="1"/>
      <dgm:spPr/>
    </dgm:pt>
    <dgm:pt modelId="{A7BC5535-DDAF-41EF-B82F-0D071B7782EB}">
      <dgm:prSet phldrT="[Texto]"/>
      <dgm:spPr/>
      <dgm:t>
        <a:bodyPr/>
        <a:lstStyle/>
        <a:p>
          <a:r>
            <a:rPr lang="pt-BR" dirty="0" smtClean="0"/>
            <a:t>PPP</a:t>
          </a:r>
        </a:p>
        <a:p>
          <a:r>
            <a:rPr lang="pt-BR" dirty="0" smtClean="0"/>
            <a:t>do município</a:t>
          </a:r>
          <a:endParaRPr lang="pt-BR" dirty="0"/>
        </a:p>
      </dgm:t>
    </dgm:pt>
    <dgm:pt modelId="{EC25EF0C-4B35-4538-AE03-DDE5014ED736}" type="parTrans" cxnId="{DA9EC03D-3365-49AF-B496-FD8005EA5E3C}">
      <dgm:prSet/>
      <dgm:spPr/>
      <dgm:t>
        <a:bodyPr/>
        <a:lstStyle/>
        <a:p>
          <a:endParaRPr lang="pt-BR"/>
        </a:p>
      </dgm:t>
    </dgm:pt>
    <dgm:pt modelId="{4A19C6E8-7994-4964-921A-11B8322918FC}" type="sibTrans" cxnId="{DA9EC03D-3365-49AF-B496-FD8005EA5E3C}">
      <dgm:prSet/>
      <dgm:spPr/>
      <dgm:t>
        <a:bodyPr/>
        <a:lstStyle/>
        <a:p>
          <a:endParaRPr lang="pt-BR"/>
        </a:p>
      </dgm:t>
    </dgm:pt>
    <dgm:pt modelId="{2904EAEE-6499-4B6D-8E07-CF255F6A81FD}">
      <dgm:prSet phldrT="[Texto]"/>
      <dgm:spPr/>
      <dgm:t>
        <a:bodyPr/>
        <a:lstStyle/>
        <a:p>
          <a:r>
            <a:rPr lang="pt-BR" dirty="0" smtClean="0"/>
            <a:t>PPP</a:t>
          </a:r>
        </a:p>
        <a:p>
          <a:r>
            <a:rPr lang="pt-BR" dirty="0" smtClean="0"/>
            <a:t>Escola N</a:t>
          </a:r>
          <a:endParaRPr lang="pt-BR" dirty="0"/>
        </a:p>
      </dgm:t>
    </dgm:pt>
    <dgm:pt modelId="{3BE230DA-1E9D-489F-9344-9AF4183C8B06}" type="parTrans" cxnId="{0DC0C987-F50F-4C35-8C15-C2418ADFF720}">
      <dgm:prSet/>
      <dgm:spPr/>
      <dgm:t>
        <a:bodyPr/>
        <a:lstStyle/>
        <a:p>
          <a:endParaRPr lang="pt-BR"/>
        </a:p>
      </dgm:t>
    </dgm:pt>
    <dgm:pt modelId="{9CAB849F-D048-4186-B440-DC7B92F4CF07}" type="sibTrans" cxnId="{0DC0C987-F50F-4C35-8C15-C2418ADFF720}">
      <dgm:prSet/>
      <dgm:spPr/>
      <dgm:t>
        <a:bodyPr/>
        <a:lstStyle/>
        <a:p>
          <a:endParaRPr lang="pt-BR"/>
        </a:p>
      </dgm:t>
    </dgm:pt>
    <dgm:pt modelId="{377EB6BF-FBA6-47BC-9A8B-40607E927372}">
      <dgm:prSet phldrT="[Texto]"/>
      <dgm:spPr/>
      <dgm:t>
        <a:bodyPr/>
        <a:lstStyle/>
        <a:p>
          <a:r>
            <a:rPr lang="pt-BR" dirty="0" smtClean="0"/>
            <a:t>PPP</a:t>
          </a:r>
        </a:p>
        <a:p>
          <a:r>
            <a:rPr lang="pt-BR" dirty="0" smtClean="0"/>
            <a:t>Escola A</a:t>
          </a:r>
          <a:endParaRPr lang="pt-BR" dirty="0"/>
        </a:p>
      </dgm:t>
    </dgm:pt>
    <dgm:pt modelId="{95B433F0-349A-4330-BC59-793730845539}" type="parTrans" cxnId="{089BC8EA-B31A-47CC-9496-51A60B2E168D}">
      <dgm:prSet/>
      <dgm:spPr/>
      <dgm:t>
        <a:bodyPr/>
        <a:lstStyle/>
        <a:p>
          <a:endParaRPr lang="pt-BR"/>
        </a:p>
      </dgm:t>
    </dgm:pt>
    <dgm:pt modelId="{21D46AF5-99DE-40E0-A119-AF88BCD94D61}" type="sibTrans" cxnId="{089BC8EA-B31A-47CC-9496-51A60B2E168D}">
      <dgm:prSet/>
      <dgm:spPr/>
      <dgm:t>
        <a:bodyPr/>
        <a:lstStyle/>
        <a:p>
          <a:endParaRPr lang="pt-BR"/>
        </a:p>
      </dgm:t>
    </dgm:pt>
    <dgm:pt modelId="{7E7C761A-35B3-4C07-ABAF-00CB655DA5B1}" type="pres">
      <dgm:prSet presAssocID="{4B4574A1-9258-456D-B2D2-10C3F072D9B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DC3C7EA-B159-4D8D-A483-E91465A0CB73}" type="pres">
      <dgm:prSet presAssocID="{A7BC5535-DDAF-41EF-B82F-0D071B7782EB}" presName="gear1" presStyleLbl="node1" presStyleIdx="0" presStyleCnt="3" custLinFactNeighborX="584" custLinFactNeighborY="759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4CBAD4-746F-4D05-918E-381587C41421}" type="pres">
      <dgm:prSet presAssocID="{A7BC5535-DDAF-41EF-B82F-0D071B7782EB}" presName="gear1srcNode" presStyleLbl="node1" presStyleIdx="0" presStyleCnt="3"/>
      <dgm:spPr/>
      <dgm:t>
        <a:bodyPr/>
        <a:lstStyle/>
        <a:p>
          <a:endParaRPr lang="pt-BR"/>
        </a:p>
      </dgm:t>
    </dgm:pt>
    <dgm:pt modelId="{D412B882-66AC-4C2E-B8F3-51557EED9491}" type="pres">
      <dgm:prSet presAssocID="{A7BC5535-DDAF-41EF-B82F-0D071B7782EB}" presName="gear1dstNode" presStyleLbl="node1" presStyleIdx="0" presStyleCnt="3"/>
      <dgm:spPr/>
      <dgm:t>
        <a:bodyPr/>
        <a:lstStyle/>
        <a:p>
          <a:endParaRPr lang="pt-BR"/>
        </a:p>
      </dgm:t>
    </dgm:pt>
    <dgm:pt modelId="{F87EF0B1-33D5-4CB6-886A-51B44F4F4BC2}" type="pres">
      <dgm:prSet presAssocID="{2904EAEE-6499-4B6D-8E07-CF255F6A81F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DFF6DA0-E1CA-432A-B7A1-3603799C7D3D}" type="pres">
      <dgm:prSet presAssocID="{2904EAEE-6499-4B6D-8E07-CF255F6A81FD}" presName="gear2srcNode" presStyleLbl="node1" presStyleIdx="1" presStyleCnt="3"/>
      <dgm:spPr/>
      <dgm:t>
        <a:bodyPr/>
        <a:lstStyle/>
        <a:p>
          <a:endParaRPr lang="pt-BR"/>
        </a:p>
      </dgm:t>
    </dgm:pt>
    <dgm:pt modelId="{A8A19928-2779-4716-9E4A-4D6E204A1026}" type="pres">
      <dgm:prSet presAssocID="{2904EAEE-6499-4B6D-8E07-CF255F6A81FD}" presName="gear2dstNode" presStyleLbl="node1" presStyleIdx="1" presStyleCnt="3"/>
      <dgm:spPr/>
      <dgm:t>
        <a:bodyPr/>
        <a:lstStyle/>
        <a:p>
          <a:endParaRPr lang="pt-BR"/>
        </a:p>
      </dgm:t>
    </dgm:pt>
    <dgm:pt modelId="{74B1D919-B485-435B-87ED-9CB076A40FEE}" type="pres">
      <dgm:prSet presAssocID="{377EB6BF-FBA6-47BC-9A8B-40607E927372}" presName="gear3" presStyleLbl="node1" presStyleIdx="2" presStyleCnt="3"/>
      <dgm:spPr/>
      <dgm:t>
        <a:bodyPr/>
        <a:lstStyle/>
        <a:p>
          <a:endParaRPr lang="pt-BR"/>
        </a:p>
      </dgm:t>
    </dgm:pt>
    <dgm:pt modelId="{53B7D225-DD30-49A3-AC84-88D7123C57CB}" type="pres">
      <dgm:prSet presAssocID="{377EB6BF-FBA6-47BC-9A8B-40607E92737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B0220C-CC5D-48CD-80FB-16383BAE0C65}" type="pres">
      <dgm:prSet presAssocID="{377EB6BF-FBA6-47BC-9A8B-40607E927372}" presName="gear3srcNode" presStyleLbl="node1" presStyleIdx="2" presStyleCnt="3"/>
      <dgm:spPr/>
      <dgm:t>
        <a:bodyPr/>
        <a:lstStyle/>
        <a:p>
          <a:endParaRPr lang="pt-BR"/>
        </a:p>
      </dgm:t>
    </dgm:pt>
    <dgm:pt modelId="{378490F3-A959-49C8-B57C-425D9245271D}" type="pres">
      <dgm:prSet presAssocID="{377EB6BF-FBA6-47BC-9A8B-40607E927372}" presName="gear3dstNode" presStyleLbl="node1" presStyleIdx="2" presStyleCnt="3"/>
      <dgm:spPr/>
      <dgm:t>
        <a:bodyPr/>
        <a:lstStyle/>
        <a:p>
          <a:endParaRPr lang="pt-BR"/>
        </a:p>
      </dgm:t>
    </dgm:pt>
    <dgm:pt modelId="{2A436183-16CC-4CB4-AB8A-9BCD541A3488}" type="pres">
      <dgm:prSet presAssocID="{4A19C6E8-7994-4964-921A-11B8322918FC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1261D557-9BB0-44E7-B09E-313A2C24BD51}" type="pres">
      <dgm:prSet presAssocID="{9CAB849F-D048-4186-B440-DC7B92F4CF07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7ABFE4B2-A72A-4291-8EB9-F8D7964AD3F2}" type="pres">
      <dgm:prSet presAssocID="{21D46AF5-99DE-40E0-A119-AF88BCD94D61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DFA06039-619F-4220-88BF-913C7EDA6CF8}" type="presOf" srcId="{4B4574A1-9258-456D-B2D2-10C3F072D9BC}" destId="{7E7C761A-35B3-4C07-ABAF-00CB655DA5B1}" srcOrd="0" destOrd="0" presId="urn:microsoft.com/office/officeart/2005/8/layout/gear1"/>
    <dgm:cxn modelId="{EB4C24B1-9C5F-4B08-95AD-E16635486906}" type="presOf" srcId="{2904EAEE-6499-4B6D-8E07-CF255F6A81FD}" destId="{F87EF0B1-33D5-4CB6-886A-51B44F4F4BC2}" srcOrd="0" destOrd="0" presId="urn:microsoft.com/office/officeart/2005/8/layout/gear1"/>
    <dgm:cxn modelId="{0DC0C987-F50F-4C35-8C15-C2418ADFF720}" srcId="{4B4574A1-9258-456D-B2D2-10C3F072D9BC}" destId="{2904EAEE-6499-4B6D-8E07-CF255F6A81FD}" srcOrd="1" destOrd="0" parTransId="{3BE230DA-1E9D-489F-9344-9AF4183C8B06}" sibTransId="{9CAB849F-D048-4186-B440-DC7B92F4CF07}"/>
    <dgm:cxn modelId="{7B8B630E-AF9D-475B-A42C-8BD04A5BDB7B}" type="presOf" srcId="{A7BC5535-DDAF-41EF-B82F-0D071B7782EB}" destId="{D412B882-66AC-4C2E-B8F3-51557EED9491}" srcOrd="2" destOrd="0" presId="urn:microsoft.com/office/officeart/2005/8/layout/gear1"/>
    <dgm:cxn modelId="{089BC8EA-B31A-47CC-9496-51A60B2E168D}" srcId="{4B4574A1-9258-456D-B2D2-10C3F072D9BC}" destId="{377EB6BF-FBA6-47BC-9A8B-40607E927372}" srcOrd="2" destOrd="0" parTransId="{95B433F0-349A-4330-BC59-793730845539}" sibTransId="{21D46AF5-99DE-40E0-A119-AF88BCD94D61}"/>
    <dgm:cxn modelId="{A20CFA8F-50DE-4BBC-92FB-C6ED4EF10379}" type="presOf" srcId="{A7BC5535-DDAF-41EF-B82F-0D071B7782EB}" destId="{664CBAD4-746F-4D05-918E-381587C41421}" srcOrd="1" destOrd="0" presId="urn:microsoft.com/office/officeart/2005/8/layout/gear1"/>
    <dgm:cxn modelId="{EB112148-C87C-4B7B-A9D3-DD49916EAAF7}" type="presOf" srcId="{A7BC5535-DDAF-41EF-B82F-0D071B7782EB}" destId="{7DC3C7EA-B159-4D8D-A483-E91465A0CB73}" srcOrd="0" destOrd="0" presId="urn:microsoft.com/office/officeart/2005/8/layout/gear1"/>
    <dgm:cxn modelId="{4EAB593B-0DCE-469D-AC7D-F61A11E7CA04}" type="presOf" srcId="{2904EAEE-6499-4B6D-8E07-CF255F6A81FD}" destId="{A8A19928-2779-4716-9E4A-4D6E204A1026}" srcOrd="2" destOrd="0" presId="urn:microsoft.com/office/officeart/2005/8/layout/gear1"/>
    <dgm:cxn modelId="{DA9EC03D-3365-49AF-B496-FD8005EA5E3C}" srcId="{4B4574A1-9258-456D-B2D2-10C3F072D9BC}" destId="{A7BC5535-DDAF-41EF-B82F-0D071B7782EB}" srcOrd="0" destOrd="0" parTransId="{EC25EF0C-4B35-4538-AE03-DDE5014ED736}" sibTransId="{4A19C6E8-7994-4964-921A-11B8322918FC}"/>
    <dgm:cxn modelId="{C55A5928-FC6F-4A46-8327-A1D6F2710C45}" type="presOf" srcId="{377EB6BF-FBA6-47BC-9A8B-40607E927372}" destId="{378490F3-A959-49C8-B57C-425D9245271D}" srcOrd="3" destOrd="0" presId="urn:microsoft.com/office/officeart/2005/8/layout/gear1"/>
    <dgm:cxn modelId="{3A30879D-FC95-457F-AEA9-F53D3DF8ACF4}" type="presOf" srcId="{21D46AF5-99DE-40E0-A119-AF88BCD94D61}" destId="{7ABFE4B2-A72A-4291-8EB9-F8D7964AD3F2}" srcOrd="0" destOrd="0" presId="urn:microsoft.com/office/officeart/2005/8/layout/gear1"/>
    <dgm:cxn modelId="{0975BE65-64EA-495F-A01A-4CEA570BC85A}" type="presOf" srcId="{4A19C6E8-7994-4964-921A-11B8322918FC}" destId="{2A436183-16CC-4CB4-AB8A-9BCD541A3488}" srcOrd="0" destOrd="0" presId="urn:microsoft.com/office/officeart/2005/8/layout/gear1"/>
    <dgm:cxn modelId="{C42E1880-D2B2-4C10-A191-02C062B2B120}" type="presOf" srcId="{377EB6BF-FBA6-47BC-9A8B-40607E927372}" destId="{74B1D919-B485-435B-87ED-9CB076A40FEE}" srcOrd="0" destOrd="0" presId="urn:microsoft.com/office/officeart/2005/8/layout/gear1"/>
    <dgm:cxn modelId="{E5B1B032-9E80-4746-B84B-03492C0873DC}" type="presOf" srcId="{9CAB849F-D048-4186-B440-DC7B92F4CF07}" destId="{1261D557-9BB0-44E7-B09E-313A2C24BD51}" srcOrd="0" destOrd="0" presId="urn:microsoft.com/office/officeart/2005/8/layout/gear1"/>
    <dgm:cxn modelId="{DFAC66EF-6D0C-41DB-B458-D479EA9E415C}" type="presOf" srcId="{377EB6BF-FBA6-47BC-9A8B-40607E927372}" destId="{53B7D225-DD30-49A3-AC84-88D7123C57CB}" srcOrd="1" destOrd="0" presId="urn:microsoft.com/office/officeart/2005/8/layout/gear1"/>
    <dgm:cxn modelId="{8E5BC08A-A0FE-4DF4-AED1-1177DFCC771D}" type="presOf" srcId="{377EB6BF-FBA6-47BC-9A8B-40607E927372}" destId="{79B0220C-CC5D-48CD-80FB-16383BAE0C65}" srcOrd="2" destOrd="0" presId="urn:microsoft.com/office/officeart/2005/8/layout/gear1"/>
    <dgm:cxn modelId="{28BECAD6-C613-42B7-9742-DB863225B528}" type="presOf" srcId="{2904EAEE-6499-4B6D-8E07-CF255F6A81FD}" destId="{7DFF6DA0-E1CA-432A-B7A1-3603799C7D3D}" srcOrd="1" destOrd="0" presId="urn:microsoft.com/office/officeart/2005/8/layout/gear1"/>
    <dgm:cxn modelId="{F823A4C9-68CA-4200-8987-B3FC30F6F0D1}" type="presParOf" srcId="{7E7C761A-35B3-4C07-ABAF-00CB655DA5B1}" destId="{7DC3C7EA-B159-4D8D-A483-E91465A0CB73}" srcOrd="0" destOrd="0" presId="urn:microsoft.com/office/officeart/2005/8/layout/gear1"/>
    <dgm:cxn modelId="{3924C125-4085-4D3C-9F3C-75CB7904E4B9}" type="presParOf" srcId="{7E7C761A-35B3-4C07-ABAF-00CB655DA5B1}" destId="{664CBAD4-746F-4D05-918E-381587C41421}" srcOrd="1" destOrd="0" presId="urn:microsoft.com/office/officeart/2005/8/layout/gear1"/>
    <dgm:cxn modelId="{7D898FD9-9909-4C7E-9D4D-B25C5B381233}" type="presParOf" srcId="{7E7C761A-35B3-4C07-ABAF-00CB655DA5B1}" destId="{D412B882-66AC-4C2E-B8F3-51557EED9491}" srcOrd="2" destOrd="0" presId="urn:microsoft.com/office/officeart/2005/8/layout/gear1"/>
    <dgm:cxn modelId="{9B979510-F4AB-45B5-BE32-2C8C958F7B75}" type="presParOf" srcId="{7E7C761A-35B3-4C07-ABAF-00CB655DA5B1}" destId="{F87EF0B1-33D5-4CB6-886A-51B44F4F4BC2}" srcOrd="3" destOrd="0" presId="urn:microsoft.com/office/officeart/2005/8/layout/gear1"/>
    <dgm:cxn modelId="{27052A27-2F24-4319-8347-E5A125BCF925}" type="presParOf" srcId="{7E7C761A-35B3-4C07-ABAF-00CB655DA5B1}" destId="{7DFF6DA0-E1CA-432A-B7A1-3603799C7D3D}" srcOrd="4" destOrd="0" presId="urn:microsoft.com/office/officeart/2005/8/layout/gear1"/>
    <dgm:cxn modelId="{584B7CF9-7A4B-4D34-B4E5-A6D46E758428}" type="presParOf" srcId="{7E7C761A-35B3-4C07-ABAF-00CB655DA5B1}" destId="{A8A19928-2779-4716-9E4A-4D6E204A1026}" srcOrd="5" destOrd="0" presId="urn:microsoft.com/office/officeart/2005/8/layout/gear1"/>
    <dgm:cxn modelId="{83F3208A-4686-4159-B8BB-6C35E2D1D01C}" type="presParOf" srcId="{7E7C761A-35B3-4C07-ABAF-00CB655DA5B1}" destId="{74B1D919-B485-435B-87ED-9CB076A40FEE}" srcOrd="6" destOrd="0" presId="urn:microsoft.com/office/officeart/2005/8/layout/gear1"/>
    <dgm:cxn modelId="{0D787259-D624-4B6B-B670-FFF721C803ED}" type="presParOf" srcId="{7E7C761A-35B3-4C07-ABAF-00CB655DA5B1}" destId="{53B7D225-DD30-49A3-AC84-88D7123C57CB}" srcOrd="7" destOrd="0" presId="urn:microsoft.com/office/officeart/2005/8/layout/gear1"/>
    <dgm:cxn modelId="{2850228C-D79B-4480-83CE-1E014A392D9F}" type="presParOf" srcId="{7E7C761A-35B3-4C07-ABAF-00CB655DA5B1}" destId="{79B0220C-CC5D-48CD-80FB-16383BAE0C65}" srcOrd="8" destOrd="0" presId="urn:microsoft.com/office/officeart/2005/8/layout/gear1"/>
    <dgm:cxn modelId="{229A32A0-B0E7-4475-88C5-FDE53448A7B4}" type="presParOf" srcId="{7E7C761A-35B3-4C07-ABAF-00CB655DA5B1}" destId="{378490F3-A959-49C8-B57C-425D9245271D}" srcOrd="9" destOrd="0" presId="urn:microsoft.com/office/officeart/2005/8/layout/gear1"/>
    <dgm:cxn modelId="{51C3E8B3-6269-4648-8071-117269C53D11}" type="presParOf" srcId="{7E7C761A-35B3-4C07-ABAF-00CB655DA5B1}" destId="{2A436183-16CC-4CB4-AB8A-9BCD541A3488}" srcOrd="10" destOrd="0" presId="urn:microsoft.com/office/officeart/2005/8/layout/gear1"/>
    <dgm:cxn modelId="{83FDC7F7-4254-4060-9FE1-A1D5228CEAF5}" type="presParOf" srcId="{7E7C761A-35B3-4C07-ABAF-00CB655DA5B1}" destId="{1261D557-9BB0-44E7-B09E-313A2C24BD51}" srcOrd="11" destOrd="0" presId="urn:microsoft.com/office/officeart/2005/8/layout/gear1"/>
    <dgm:cxn modelId="{CB7F2A73-CDAC-40DE-AEE9-8676A5BBE9A7}" type="presParOf" srcId="{7E7C761A-35B3-4C07-ABAF-00CB655DA5B1}" destId="{7ABFE4B2-A72A-4291-8EB9-F8D7964AD3F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3C7EA-B159-4D8D-A483-E91465A0CB73}">
      <dsp:nvSpPr>
        <dsp:cNvPr id="0" name=""/>
        <dsp:cNvSpPr/>
      </dsp:nvSpPr>
      <dsp:spPr>
        <a:xfrm>
          <a:off x="1741244" y="1616854"/>
          <a:ext cx="1976156" cy="1976156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PPP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do município</a:t>
          </a:r>
          <a:endParaRPr lang="pt-BR" sz="1500" kern="1200" dirty="0"/>
        </a:p>
      </dsp:txBody>
      <dsp:txXfrm>
        <a:off x="2138539" y="2079759"/>
        <a:ext cx="1181566" cy="1015785"/>
      </dsp:txXfrm>
    </dsp:sp>
    <dsp:sp modelId="{F87EF0B1-33D5-4CB6-886A-51B44F4F4BC2}">
      <dsp:nvSpPr>
        <dsp:cNvPr id="0" name=""/>
        <dsp:cNvSpPr/>
      </dsp:nvSpPr>
      <dsp:spPr>
        <a:xfrm>
          <a:off x="579940" y="1149763"/>
          <a:ext cx="1437204" cy="1437204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PPP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Escola N</a:t>
          </a:r>
          <a:endParaRPr lang="pt-BR" sz="1500" kern="1200" dirty="0"/>
        </a:p>
      </dsp:txBody>
      <dsp:txXfrm>
        <a:off x="941760" y="1513770"/>
        <a:ext cx="713564" cy="709190"/>
      </dsp:txXfrm>
    </dsp:sp>
    <dsp:sp modelId="{74B1D919-B485-435B-87ED-9CB076A40FEE}">
      <dsp:nvSpPr>
        <dsp:cNvPr id="0" name=""/>
        <dsp:cNvSpPr/>
      </dsp:nvSpPr>
      <dsp:spPr>
        <a:xfrm rot="20700000">
          <a:off x="1384921" y="158239"/>
          <a:ext cx="1408166" cy="1408166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PPP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Escola A</a:t>
          </a:r>
          <a:endParaRPr lang="pt-BR" sz="1500" kern="1200" dirty="0"/>
        </a:p>
      </dsp:txBody>
      <dsp:txXfrm rot="-20700000">
        <a:off x="1693773" y="467091"/>
        <a:ext cx="790462" cy="790462"/>
      </dsp:txXfrm>
    </dsp:sp>
    <dsp:sp modelId="{2A436183-16CC-4CB4-AB8A-9BCD541A3488}">
      <dsp:nvSpPr>
        <dsp:cNvPr id="0" name=""/>
        <dsp:cNvSpPr/>
      </dsp:nvSpPr>
      <dsp:spPr>
        <a:xfrm>
          <a:off x="1571262" y="1322329"/>
          <a:ext cx="2529479" cy="2529479"/>
        </a:xfrm>
        <a:prstGeom prst="circularArrow">
          <a:avLst>
            <a:gd name="adj1" fmla="val 4688"/>
            <a:gd name="adj2" fmla="val 299029"/>
            <a:gd name="adj3" fmla="val 2500021"/>
            <a:gd name="adj4" fmla="val 15896505"/>
            <a:gd name="adj5" fmla="val 546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1D557-9BB0-44E7-B09E-313A2C24BD51}">
      <dsp:nvSpPr>
        <dsp:cNvPr id="0" name=""/>
        <dsp:cNvSpPr/>
      </dsp:nvSpPr>
      <dsp:spPr>
        <a:xfrm>
          <a:off x="325414" y="834345"/>
          <a:ext cx="1837825" cy="183782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FE4B2-A72A-4291-8EB9-F8D7964AD3F2}">
      <dsp:nvSpPr>
        <dsp:cNvPr id="0" name=""/>
        <dsp:cNvSpPr/>
      </dsp:nvSpPr>
      <dsp:spPr>
        <a:xfrm>
          <a:off x="1059198" y="-147621"/>
          <a:ext cx="1981545" cy="198154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F54088-866A-394E-A11F-0DCD2D54E078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5424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62000" y="228600"/>
            <a:ext cx="297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pt-B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91000" y="228600"/>
            <a:ext cx="152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pt-BR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2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2000" y="4572000"/>
            <a:ext cx="4953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62000" y="8686800"/>
            <a:ext cx="297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pt-BR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182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4F4522B7-72BF-3944-A45E-764178E0CE25}" type="slidenum">
              <a:rPr lang="pt-BR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970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47638" indent="-147638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285750" indent="-136525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423863" indent="-136525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542925" indent="-117475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661988" indent="-117475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FC2E2-79FF-8142-A610-B82B6162EC9B}" type="slidenum">
              <a:rPr lang="pt-BR"/>
              <a:pPr/>
              <a:t>0</a:t>
            </a:fld>
            <a:endParaRPr lang="pt-BR" dirty="0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BDDE9-08DE-524C-B7C7-42800C2ECE6F}" type="slidenum">
              <a:rPr lang="pt-BR"/>
              <a:pPr/>
              <a:t>3</a:t>
            </a:fld>
            <a:endParaRPr lang="pt-BR" dirty="0"/>
          </a:p>
        </p:txBody>
      </p:sp>
      <p:sp>
        <p:nvSpPr>
          <p:cNvPr id="272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4745" y="5323498"/>
            <a:ext cx="5310188" cy="588963"/>
          </a:xfrm>
        </p:spPr>
        <p:txBody>
          <a:bodyPr/>
          <a:lstStyle>
            <a:lvl1pPr>
              <a:lnSpc>
                <a:spcPct val="50000"/>
              </a:lnSpc>
              <a:spcBef>
                <a:spcPct val="60000"/>
              </a:spcBef>
              <a:defRPr sz="14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x-none" noProof="0" dirty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9502" name="Rectangle 4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6170" y="4040798"/>
            <a:ext cx="7772400" cy="1143000"/>
          </a:xfrm>
        </p:spPr>
        <p:txBody>
          <a:bodyPr/>
          <a:lstStyle>
            <a:lvl1pPr>
              <a:defRPr sz="4600" b="0">
                <a:solidFill>
                  <a:srgbClr val="56206A"/>
                </a:solidFill>
              </a:defRPr>
            </a:lvl1pPr>
          </a:lstStyle>
          <a:p>
            <a:pPr lvl="0"/>
            <a:r>
              <a:rPr lang="x-none" noProof="0" dirty="0" smtClean="0"/>
              <a:t>Click to edit title style</a:t>
            </a:r>
            <a:endParaRPr lang="pt-BR" noProof="0" dirty="0" smtClean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72898" y="344121"/>
            <a:ext cx="1260475" cy="30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7" name="Picture 6" descr="versao_horizontal cópi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85" y="964594"/>
            <a:ext cx="5859412" cy="2894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3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15888"/>
            <a:ext cx="2068512" cy="60547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15888"/>
            <a:ext cx="6053138" cy="60547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6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8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50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143000"/>
            <a:ext cx="4060825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60825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8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1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80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88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69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5" y="115888"/>
            <a:ext cx="82740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5" y="1143000"/>
            <a:ext cx="827405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pic>
        <p:nvPicPr>
          <p:cNvPr id="2" name="Picture 1" descr="versao_horizontal cópia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615" y="6191134"/>
            <a:ext cx="1191843" cy="5887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56206A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7E7A"/>
          </a:solidFill>
          <a:latin typeface="Arial" charset="0"/>
          <a:ea typeface="ＭＳ Ｐゴシック" charset="0"/>
        </a:defRPr>
      </a:lvl9pPr>
    </p:titleStyle>
    <p:bodyStyle>
      <a:lvl1pPr algn="l" rtl="0" eaLnBrk="1" fontAlgn="base" hangingPunct="1">
        <a:spcBef>
          <a:spcPct val="65000"/>
        </a:spcBef>
        <a:spcAft>
          <a:spcPct val="0"/>
        </a:spcAft>
        <a:buFont typeface="Times" charset="0"/>
        <a:defRPr>
          <a:solidFill>
            <a:schemeClr val="tx1"/>
          </a:solidFill>
          <a:latin typeface="Verdana"/>
          <a:ea typeface="+mn-ea"/>
          <a:cs typeface="Verdana"/>
        </a:defRPr>
      </a:lvl1pPr>
      <a:lvl2pPr marL="3429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tx1"/>
          </a:solidFill>
          <a:latin typeface="Verdana"/>
          <a:ea typeface="+mn-ea"/>
          <a:cs typeface="Verdana"/>
        </a:defRPr>
      </a:lvl2pPr>
      <a:lvl3pPr marL="690563" indent="-2333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Verdana"/>
          <a:ea typeface="+mn-ea"/>
          <a:cs typeface="Verdana"/>
        </a:defRPr>
      </a:lvl3pPr>
      <a:lvl4pPr marL="1030288" indent="-225425" algn="l" rtl="0" eaLnBrk="1" fontAlgn="base" hangingPunct="1"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Verdana"/>
          <a:ea typeface="+mn-ea"/>
          <a:cs typeface="Verdana"/>
        </a:defRPr>
      </a:lvl4pPr>
      <a:lvl5pPr marL="1301750" indent="-15716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Verdana"/>
          <a:ea typeface="+mn-ea"/>
          <a:cs typeface="Verdana"/>
        </a:defRPr>
      </a:lvl5pPr>
      <a:lvl6pPr marL="1758950" indent="-15716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216150" indent="-15716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2673350" indent="-15716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130550" indent="-15716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v.calameo.com/?bkcode=002899327c6abf199b75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2982" y="3587713"/>
            <a:ext cx="6869113" cy="1504950"/>
          </a:xfrm>
          <a:noFill/>
        </p:spPr>
        <p:txBody>
          <a:bodyPr/>
          <a:lstStyle/>
          <a:p>
            <a:r>
              <a:rPr lang="pt-BR" sz="4400" dirty="0" smtClean="0"/>
              <a:t>PPP escolar  </a:t>
            </a:r>
            <a:br>
              <a:rPr lang="pt-BR" sz="4400" dirty="0" smtClean="0"/>
            </a:br>
            <a:r>
              <a:rPr lang="pt-BR" sz="4400" dirty="0" smtClean="0"/>
              <a:t>PPP municipal</a:t>
            </a:r>
            <a:endParaRPr lang="pt-BR" sz="4400" dirty="0">
              <a:latin typeface="Verdana"/>
              <a:cs typeface="Verdana"/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altLang="ja-JP" dirty="0"/>
          </a:p>
          <a:p>
            <a:r>
              <a:rPr lang="pt-BR" altLang="ja-JP" sz="1600" b="1" dirty="0" smtClean="0">
                <a:cs typeface="ＭＳ Ｐゴシック" charset="0"/>
              </a:rPr>
              <a:t>Tereza Perez </a:t>
            </a:r>
          </a:p>
          <a:p>
            <a:r>
              <a:rPr lang="pt-BR" dirty="0" smtClean="0"/>
              <a:t>Abril/2017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953" y="3486150"/>
            <a:ext cx="3881701" cy="242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732" y="989125"/>
            <a:ext cx="4068411" cy="228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4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155" y="1564957"/>
            <a:ext cx="6140027" cy="345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1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958" y="2286000"/>
            <a:ext cx="4551398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0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7360" y="1554480"/>
            <a:ext cx="5526697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11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1" y="388620"/>
            <a:ext cx="3874106" cy="217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080" y="2987040"/>
            <a:ext cx="3874107" cy="217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48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Maura\Pictures\Paragominas  - fotos   ESCOLAS TC\IMG_20160915_10462901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272" y="1486557"/>
            <a:ext cx="6362700" cy="3933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162049"/>
              </p:ext>
            </p:extLst>
          </p:nvPr>
        </p:nvGraphicFramePr>
        <p:xfrm>
          <a:off x="541028" y="1383978"/>
          <a:ext cx="8165374" cy="40918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75363"/>
                <a:gridCol w="1815737"/>
                <a:gridCol w="3174274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Exemplos de situações a serem observadas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Registro da observação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 que revelam  as situações observadas sobre o PPP real da escola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8286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Como os alunos se relacionam entre si em sala de aula e no intervalo?</a:t>
                      </a:r>
                      <a:endParaRPr lang="pt-B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Como os alunos são chamados pelos professores e funcionários? Pelo nome? Pelo apelido?</a:t>
                      </a:r>
                    </a:p>
                    <a:p>
                      <a:endParaRPr lang="pt-B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Como os familiares são atendidos na escola?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70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 alunos estão aprendendo de acordo com o esperado para o ano escolar?</a:t>
                      </a:r>
                    </a:p>
                    <a:p>
                      <a:endParaRPr lang="pt-B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Nos banheiros há papel higiênico?</a:t>
                      </a:r>
                      <a:endParaRPr lang="pt-BR" sz="12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434975" y="358784"/>
            <a:ext cx="8274050" cy="7207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6206A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Observações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 escolas:</a:t>
            </a:r>
            <a:r>
              <a:rPr lang="pt-BR" dirty="0"/>
              <a:t> o PPP formal e o real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17426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Etapas para elaboração do PPP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495942" y="4511137"/>
            <a:ext cx="310513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/>
              <a:t>O </a:t>
            </a:r>
            <a:r>
              <a:rPr lang="pt-BR" sz="1200" b="1" dirty="0"/>
              <a:t>que revela o espaço escolar? um livro para diretores de escola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b="1" dirty="0" smtClean="0"/>
              <a:t>Parceria:</a:t>
            </a:r>
            <a:r>
              <a:rPr lang="pt-BR" sz="1200" b="1" dirty="0"/>
              <a:t> </a:t>
            </a:r>
            <a:r>
              <a:rPr lang="pt-BR" sz="1200" dirty="0" smtClean="0"/>
              <a:t>CE </a:t>
            </a:r>
            <a:r>
              <a:rPr lang="pt-BR" sz="1200" dirty="0"/>
              <a:t>CEDAC </a:t>
            </a:r>
            <a:r>
              <a:rPr lang="pt-BR" sz="1200" dirty="0" smtClean="0"/>
              <a:t>e Editora Moderna</a:t>
            </a:r>
          </a:p>
          <a:p>
            <a:r>
              <a:rPr lang="pt-BR" sz="1200" dirty="0"/>
              <a:t/>
            </a:r>
            <a:br>
              <a:rPr lang="pt-BR" sz="1200" dirty="0"/>
            </a:br>
            <a:endParaRPr lang="pt-BR" sz="1200" dirty="0"/>
          </a:p>
          <a:p>
            <a:r>
              <a:rPr lang="pt-BR" sz="1200" dirty="0"/>
              <a:t/>
            </a:r>
            <a:br>
              <a:rPr lang="pt-BR" sz="1200" dirty="0"/>
            </a:br>
            <a:endParaRPr lang="pt-BR" sz="1200" dirty="0" smtClean="0">
              <a:hlinkClick r:id="rId2"/>
            </a:endParaRP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 bwMode="auto">
          <a:xfrm>
            <a:off x="487362" y="5848386"/>
            <a:ext cx="8274050" cy="13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65000"/>
              </a:spcBef>
              <a:spcAft>
                <a:spcPct val="0"/>
              </a:spcAft>
              <a:buFont typeface="Times" charset="0"/>
              <a:defRPr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342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6905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030288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3017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7589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161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33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05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400" b="1" kern="0" dirty="0" smtClean="0"/>
              <a:t>&gt;&gt; Baixe em nosso site: </a:t>
            </a:r>
            <a:r>
              <a:rPr lang="pt-BR" sz="1400" kern="0" dirty="0" smtClean="0"/>
              <a:t>http://www.comunidadeeducativa.org.br/publicacoes/livros/</a:t>
            </a:r>
            <a:br>
              <a:rPr lang="pt-BR" sz="1400" kern="0" dirty="0" smtClean="0"/>
            </a:br>
            <a:endParaRPr lang="pt-BR" sz="1400" kern="0" dirty="0" smtClean="0"/>
          </a:p>
          <a:p>
            <a:pPr>
              <a:lnSpc>
                <a:spcPct val="150000"/>
              </a:lnSpc>
            </a:pPr>
            <a:r>
              <a:rPr lang="pt-BR" sz="1400" kern="0" dirty="0" smtClean="0"/>
              <a:t/>
            </a:r>
            <a:br>
              <a:rPr lang="pt-BR" sz="1400" kern="0" dirty="0" smtClean="0"/>
            </a:br>
            <a:endParaRPr lang="pt-BR" sz="1400" kern="0" dirty="0" smtClean="0">
              <a:hlinkClick r:id="rId2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291" y="1289916"/>
            <a:ext cx="2189659" cy="306777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61" y="1289917"/>
            <a:ext cx="2220877" cy="3067771"/>
          </a:xfrm>
          <a:prstGeom prst="rect">
            <a:avLst/>
          </a:prstGeom>
        </p:spPr>
      </p:pic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1148291" y="4534949"/>
            <a:ext cx="3779838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65000"/>
              </a:spcBef>
              <a:spcAft>
                <a:spcPct val="0"/>
              </a:spcAft>
              <a:buFont typeface="Times" charset="0"/>
              <a:defRPr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342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6905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030288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3017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7589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161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33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05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pt-BR" sz="1200" b="1" dirty="0"/>
              <a:t>Projeto Político Pedagógico – Orientações para o gestor escolar entender, criar e revisar o PPP</a:t>
            </a:r>
            <a:r>
              <a:rPr lang="pt-BR" sz="1200" dirty="0"/>
              <a:t/>
            </a:r>
            <a:br>
              <a:rPr lang="pt-BR" sz="1200" dirty="0"/>
            </a:br>
            <a:r>
              <a:rPr lang="pt-BR" sz="1200" b="1" dirty="0" smtClean="0"/>
              <a:t>Parceria</a:t>
            </a:r>
            <a:r>
              <a:rPr lang="pt-BR" sz="1200" b="1" dirty="0"/>
              <a:t>: </a:t>
            </a:r>
            <a:r>
              <a:rPr lang="pt-BR" sz="1200" dirty="0"/>
              <a:t>CE CEDAC, Fundação Santillana e Editora Moderna</a:t>
            </a:r>
          </a:p>
          <a:p>
            <a:r>
              <a:rPr lang="pt-BR" sz="1200" kern="0" dirty="0" smtClean="0"/>
              <a:t/>
            </a:r>
            <a:br>
              <a:rPr lang="pt-BR" sz="1200" kern="0" dirty="0" smtClean="0"/>
            </a:br>
            <a:endParaRPr lang="pt-BR" sz="1200" kern="0" dirty="0" smtClean="0"/>
          </a:p>
          <a:p>
            <a:r>
              <a:rPr lang="pt-BR" sz="1200" kern="0" dirty="0" smtClean="0"/>
              <a:t/>
            </a:r>
            <a:br>
              <a:rPr lang="pt-BR" sz="1200" kern="0" dirty="0" smtClean="0"/>
            </a:br>
            <a:endParaRPr lang="pt-BR" sz="1200" kern="0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8694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cap="all" dirty="0"/>
              <a:t>A REDE DE ESCOLAS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89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PPP real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113" y="1157288"/>
            <a:ext cx="8274050" cy="502761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600" dirty="0"/>
              <a:t>O que acontece na educação do município é o que queremos que aconteça</a:t>
            </a:r>
            <a:r>
              <a:rPr lang="pt-BR" sz="1600" dirty="0" smtClean="0"/>
              <a:t>?</a:t>
            </a:r>
            <a:r>
              <a:rPr lang="pt-BR" sz="1600" dirty="0"/>
              <a:t> </a:t>
            </a:r>
            <a:r>
              <a:rPr lang="pt-BR" sz="1600" dirty="0" smtClean="0"/>
              <a:t>Existe equidade para o tratamento dessas escolas?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          IDEB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                                                      Escolas </a:t>
            </a:r>
          </a:p>
          <a:p>
            <a:endParaRPr lang="pt-BR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/>
              <a:t>O </a:t>
            </a:r>
            <a:r>
              <a:rPr lang="pt-BR" sz="1600" dirty="0"/>
              <a:t>que podemos fazer para que a educação municipal seja o queremos que ela seja? </a:t>
            </a:r>
            <a:r>
              <a:rPr lang="pt-BR" sz="1600" b="1" dirty="0"/>
              <a:t>Existe um PPP do município? </a:t>
            </a:r>
            <a:r>
              <a:rPr lang="pt-BR" sz="1600" b="1" dirty="0" smtClean="0"/>
              <a:t> </a:t>
            </a:r>
            <a:endParaRPr lang="pt-BR" sz="1600" b="1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Gráfico 3" title="ESCOLAS"/>
          <p:cNvGraphicFramePr/>
          <p:nvPr>
            <p:extLst>
              <p:ext uri="{D42A27DB-BD31-4B8C-83A1-F6EECF244321}">
                <p14:modId xmlns:p14="http://schemas.microsoft.com/office/powerpoint/2010/main" val="1591289204"/>
              </p:ext>
            </p:extLst>
          </p:nvPr>
        </p:nvGraphicFramePr>
        <p:xfrm>
          <a:off x="1981200" y="2206897"/>
          <a:ext cx="6300652" cy="224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03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48607" y="2186152"/>
            <a:ext cx="6060418" cy="39844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1600" b="1" dirty="0" smtClean="0"/>
              <a:t>“Um processo de mobilização passa por dois momentos. O primeiro é o do despertar do desejo e da consciência da necessidade de uma atitude ou mudança. O segundo é o da transformação desse desejo e dessa consciência em disposição para ação e na própria ação.”</a:t>
            </a:r>
          </a:p>
          <a:p>
            <a:pPr algn="r"/>
            <a:r>
              <a:rPr lang="pt-BR" sz="1600" dirty="0" smtClean="0"/>
              <a:t>Bernardo Toro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7964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4975" y="458800"/>
            <a:ext cx="8274050" cy="7207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Elaboração/revisão dos PPPs das escolas</a:t>
            </a:r>
            <a:br>
              <a:rPr lang="pt-BR" dirty="0" smtClean="0"/>
            </a:br>
            <a:r>
              <a:rPr lang="pt-BR" dirty="0" smtClean="0"/>
              <a:t>Elaboração do PPP do município</a:t>
            </a:r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55557254"/>
              </p:ext>
            </p:extLst>
          </p:nvPr>
        </p:nvGraphicFramePr>
        <p:xfrm>
          <a:off x="2086790" y="1611319"/>
          <a:ext cx="3818709" cy="3593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8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2900" y="933465"/>
            <a:ext cx="840921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Planejar o debate sobre PPP nas escolas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Preparar material para cada escola com os indicadores e dados educacionais disponíveis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Planejar encontro entre as escolas para delinear o PPP do município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Realizar debate entre as escolas e definir as linhas gerais do PPP do município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Divulgar e debater com a comunidade os encaminhamentos dos educadores da rede e agregar as contribuições pertinente ao documento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escola de posse do documento, ajustar o seu PPP de acordo com o do município.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Divulgar para a comunidade de pais e demais interessados o PPP da escola e do m</a:t>
            </a: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unicípio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Planejar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acompanhamento </a:t>
            </a: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desenvolvimento das </a:t>
            </a: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ações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Implementar ações que deem visibilidade e resultado em relação ao esperado</a:t>
            </a:r>
          </a:p>
          <a:p>
            <a:pPr marL="457200" indent="-457200">
              <a:buAutoNum type="arabicPeriod"/>
            </a:pP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34975" y="358784"/>
            <a:ext cx="8274050" cy="7207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6206A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E7A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dirty="0"/>
              <a:t>Ações de elaboração do PPP municipal</a:t>
            </a:r>
            <a:endParaRPr lang="pt-BR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Articulação do PPP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1258" y="979714"/>
            <a:ext cx="8765176" cy="51909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PEE 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Diretrizes curriculares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Nacional Comum Curricular </a:t>
            </a:r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 Pedagógica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Regimento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comum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Rede 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Regimento </a:t>
            </a:r>
            <a:r>
              <a:rPr lang="pt-BR" sz="1600" kern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Comum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Escolas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9965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4975" y="273056"/>
            <a:ext cx="8274050" cy="720725"/>
          </a:xfrm>
        </p:spPr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queremos com um projeto em educação?</a:t>
            </a:r>
            <a:b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0262" y="862149"/>
            <a:ext cx="8033657" cy="5486400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Desenvolvimento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pessoas sensíveis, éticas, capazes, com conhecimento de mundo e que possam escolher onde e como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viver;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Contribuir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o desenvolvimento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integral das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crianças, adolescentes, jovens e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adultos;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Garantir o direito à educação de qualidade.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para isso precisamos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considerar cotidianamente: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situações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emocionais, culturais, sociais, além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físicas e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materiais;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dequação, análise, revisão, mudança, redirecionamento;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Busca de acerto</a:t>
            </a:r>
            <a:r>
              <a:rPr lang="pt-BR" sz="16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600" dirty="0" smtClean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parceria. </a:t>
            </a:r>
            <a:endParaRPr lang="pt-BR" sz="16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4749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PPP ideal/real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600" dirty="0" smtClean="0"/>
              <a:t>Equidade para qualidade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          </a:t>
            </a:r>
            <a:r>
              <a:rPr lang="pt-BR" sz="1600" dirty="0" smtClean="0"/>
              <a:t>IDEB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                                                      </a:t>
            </a:r>
          </a:p>
          <a:p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sz="1600" dirty="0" smtClean="0"/>
              <a:t>O </a:t>
            </a:r>
            <a:r>
              <a:rPr lang="pt-BR" sz="1600" dirty="0"/>
              <a:t>que podemos fazer para que a educação municipal seja o queremos que ela seja</a:t>
            </a:r>
            <a:r>
              <a:rPr lang="pt-BR" sz="1600" dirty="0" smtClean="0"/>
              <a:t>?</a:t>
            </a:r>
            <a:endParaRPr lang="pt-BR" sz="1600" b="1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Gráfico 3" title="ESCOLAS"/>
          <p:cNvGraphicFramePr/>
          <p:nvPr>
            <p:extLst>
              <p:ext uri="{D42A27DB-BD31-4B8C-83A1-F6EECF244321}">
                <p14:modId xmlns:p14="http://schemas.microsoft.com/office/powerpoint/2010/main" val="2590017361"/>
              </p:ext>
            </p:extLst>
          </p:nvPr>
        </p:nvGraphicFramePr>
        <p:xfrm>
          <a:off x="1914660" y="2121173"/>
          <a:ext cx="6300652" cy="224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028821" y="4038890"/>
            <a:ext cx="60864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800" dirty="0" smtClean="0"/>
              <a:t>0</a:t>
            </a:r>
            <a:endParaRPr lang="pt-BR" sz="1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57675" y="4514843"/>
            <a:ext cx="2900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Escolas </a:t>
            </a:r>
          </a:p>
        </p:txBody>
      </p:sp>
      <p:cxnSp>
        <p:nvCxnSpPr>
          <p:cNvPr id="10" name="Conector reto 9"/>
          <p:cNvCxnSpPr/>
          <p:nvPr/>
        </p:nvCxnSpPr>
        <p:spPr bwMode="auto">
          <a:xfrm>
            <a:off x="2400299" y="4223556"/>
            <a:ext cx="56864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Conector reto 11"/>
          <p:cNvCxnSpPr/>
          <p:nvPr/>
        </p:nvCxnSpPr>
        <p:spPr bwMode="auto">
          <a:xfrm>
            <a:off x="2443163" y="2314575"/>
            <a:ext cx="0" cy="190898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252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</a:t>
            </a:r>
            <a:r>
              <a:rPr lang="pt-BR" dirty="0" smtClean="0"/>
              <a:t>ereza.perez@comunidadeeducativa.org.br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84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9635" y="96920"/>
            <a:ext cx="8048555" cy="786996"/>
          </a:xfrm>
        </p:spPr>
        <p:txBody>
          <a:bodyPr/>
          <a:lstStyle/>
          <a:p>
            <a:r>
              <a:rPr lang="pt-BR" dirty="0"/>
              <a:t>Dimensões do PPP: </a:t>
            </a:r>
            <a:r>
              <a:rPr lang="pt-BR" dirty="0" smtClean="0"/>
              <a:t>dimensão legal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37585" y="1407041"/>
            <a:ext cx="8375491" cy="361526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B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ontexto social/cultural/físico: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1988 – constituição Federal  </a:t>
            </a:r>
          </a:p>
          <a:p>
            <a:pPr lvl="2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igualdade de condições de acesso à escola, a garantia de padrão de qualidade e o pluralismo de ideias</a:t>
            </a:r>
          </a:p>
          <a:p>
            <a:pPr lvl="1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1996 – lei de diretrizes e base da educação</a:t>
            </a:r>
          </a:p>
          <a:p>
            <a:pPr lvl="2"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democrática da escola é regulamentada.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pt-B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Estabelece  orientações para a organização do espaço físico, para o trabalho pedagógico, para a participação de pais, alunos e educadores, fortalecendo a articulação entre escola e comunidade.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pt-BR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PPP não é obrigatório. É uma ferramenta para favorecer a gestão democrática.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pt-BR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pt-BR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9" name="Rectangle 9"/>
          <p:cNvSpPr>
            <a:spLocks noGrp="1" noChangeArrowheads="1"/>
          </p:cNvSpPr>
          <p:nvPr>
            <p:ph type="title"/>
          </p:nvPr>
        </p:nvSpPr>
        <p:spPr>
          <a:xfrm>
            <a:off x="434975" y="127000"/>
            <a:ext cx="8274050" cy="720725"/>
          </a:xfrm>
        </p:spPr>
        <p:txBody>
          <a:bodyPr/>
          <a:lstStyle/>
          <a:p>
            <a:r>
              <a:rPr lang="pt-BR" dirty="0" smtClean="0"/>
              <a:t>Dimensões </a:t>
            </a:r>
            <a:r>
              <a:rPr lang="pt-BR" dirty="0"/>
              <a:t>do PPP: </a:t>
            </a:r>
            <a:r>
              <a:rPr lang="pt-BR" dirty="0" smtClean="0"/>
              <a:t>dimensão </a:t>
            </a:r>
            <a:r>
              <a:rPr lang="pt-BR" dirty="0"/>
              <a:t>política e pedagógica</a:t>
            </a:r>
            <a:endParaRPr lang="pt-BR" b="0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7137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2000"/>
              </a:lnSpc>
              <a:spcBef>
                <a:spcPts val="800"/>
              </a:spcBef>
            </a:pPr>
            <a:endParaRPr lang="pt-BR" b="1" dirty="0"/>
          </a:p>
          <a:p>
            <a:pPr marL="457200" lvl="2" indent="0">
              <a:buNone/>
            </a:pPr>
            <a:endParaRPr lang="pt-BR" b="1" dirty="0" smtClean="0"/>
          </a:p>
          <a:p>
            <a:pPr marL="457200" lvl="2" indent="0">
              <a:buNone/>
            </a:pPr>
            <a:endParaRPr lang="pt-BR" b="1" dirty="0"/>
          </a:p>
        </p:txBody>
      </p:sp>
      <p:graphicFrame>
        <p:nvGraphicFramePr>
          <p:cNvPr id="4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608724"/>
              </p:ext>
            </p:extLst>
          </p:nvPr>
        </p:nvGraphicFramePr>
        <p:xfrm>
          <a:off x="435293" y="2785301"/>
          <a:ext cx="7968338" cy="3445059"/>
        </p:xfrm>
        <a:graphic>
          <a:graphicData uri="http://schemas.openxmlformats.org/drawingml/2006/table">
            <a:tbl>
              <a:tblPr/>
              <a:tblGrid>
                <a:gridCol w="2600482"/>
                <a:gridCol w="2683928"/>
                <a:gridCol w="2683928"/>
              </a:tblGrid>
              <a:tr h="610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Projeto</a:t>
                      </a:r>
                      <a:endParaRPr kumimoji="0" 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Político</a:t>
                      </a: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pt-BR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Pedagógico  </a:t>
                      </a:r>
                      <a:endParaRPr kumimoji="0" lang="pt-BR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4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Ed.de qualidade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Intencionalidade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Planejamento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Etapas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Antecipação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Produtos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Avaliação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Revisão</a:t>
                      </a:r>
                    </a:p>
                    <a:p>
                      <a:r>
                        <a:rPr lang="pt-BR" sz="1400" cap="non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Decisões práticas</a:t>
                      </a:r>
                    </a:p>
                    <a:p>
                      <a:r>
                        <a:rPr lang="pt-BR" sz="1400" cap="non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Valores</a:t>
                      </a:r>
                      <a:r>
                        <a:rPr lang="pt-BR" sz="1400" cap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 a</a:t>
                      </a:r>
                      <a:r>
                        <a:rPr lang="pt-BR" sz="1400" cap="non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titudes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</a:txBody>
                  <a:tcPr marL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Direito CF e LDB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Relações humanas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Posicionamento  em relação a comunidade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Fundamentação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Decisões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Responsabilidade </a:t>
                      </a:r>
                    </a:p>
                    <a:p>
                      <a:pPr algn="just"/>
                      <a:r>
                        <a:rPr lang="pt-BR" sz="1400" cap="non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Concepção de criança,  jovens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Concepção de ensino e aprendizagem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Intencionalidade pedagógica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cap="non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Compromisso</a:t>
                      </a:r>
                      <a:r>
                        <a:rPr lang="pt-BR" sz="1400" cap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 r</a:t>
                      </a:r>
                      <a:r>
                        <a:rPr lang="pt-BR" sz="1400" cap="non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eponsabilidade pelas aprendizagens</a:t>
                      </a:r>
                    </a:p>
                    <a:p>
                      <a:r>
                        <a:rPr lang="pt-BR" sz="1400" cap="non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Desenvolvimento</a:t>
                      </a:r>
                      <a:r>
                        <a:rPr lang="pt-BR" sz="1400" cap="none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BR" sz="1400" cap="none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integral 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Espaço Reservado para Conteúdo 3"/>
          <p:cNvSpPr txBox="1">
            <a:spLocks/>
          </p:cNvSpPr>
          <p:nvPr/>
        </p:nvSpPr>
        <p:spPr bwMode="auto">
          <a:xfrm>
            <a:off x="434975" y="1089455"/>
            <a:ext cx="82740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65000"/>
              </a:spcBef>
              <a:spcAft>
                <a:spcPct val="0"/>
              </a:spcAft>
              <a:buFont typeface="Times" charset="0"/>
              <a:defRPr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342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2pPr>
            <a:lvl3pPr marL="690563" indent="-2333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3pPr>
            <a:lvl4pPr marL="1030288" indent="-225425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4pPr>
            <a:lvl5pPr marL="13017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5pPr>
            <a:lvl6pPr marL="17589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2161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26733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130550" indent="-1571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6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projeto político pedagógico da escola traduz a proposta educativa construída pela comunidade escolar no exercício de sua autonomia, com base nas características dos alunos, nos profissionais e recursos disponíveis, tendo como referência as orientações curriculares nacionais e dos respectivos sistemas de ensino. (DCNEB, Brasil/MEC, 2013)</a:t>
            </a:r>
            <a:endParaRPr lang="pt-BR" sz="16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escola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76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Roteiro de </a:t>
            </a:r>
            <a:r>
              <a:rPr lang="pt-BR" dirty="0" smtClean="0"/>
              <a:t>observação: o PPP formal e o real</a:t>
            </a:r>
            <a:endParaRPr lang="pt-BR" dirty="0"/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391887" y="947055"/>
            <a:ext cx="8203474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400" dirty="0" smtClean="0"/>
          </a:p>
          <a:p>
            <a:r>
              <a:rPr lang="pt-BR" b="1" dirty="0" smtClean="0"/>
              <a:t>Regra</a:t>
            </a:r>
            <a:r>
              <a:rPr lang="pt-BR" dirty="0" smtClean="0"/>
              <a:t> </a:t>
            </a:r>
            <a:r>
              <a:rPr lang="pt-BR" b="1" dirty="0" smtClean="0"/>
              <a:t>geral</a:t>
            </a:r>
            <a:r>
              <a:rPr lang="pt-BR" dirty="0" smtClean="0"/>
              <a:t>: observar o que ocorre na escola e analisar</a:t>
            </a:r>
          </a:p>
          <a:p>
            <a:r>
              <a:rPr lang="pt-BR" b="1" dirty="0" smtClean="0">
                <a:solidFill>
                  <a:schemeClr val="tx1">
                    <a:lumMod val="75000"/>
                  </a:schemeClr>
                </a:solidFill>
              </a:rPr>
              <a:t>O que as crianças e jovens estão aprendendo com isso?</a:t>
            </a:r>
          </a:p>
          <a:p>
            <a:r>
              <a:rPr lang="pt-BR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endParaRPr lang="pt-BR" dirty="0" smtClean="0"/>
          </a:p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125" y="3215561"/>
            <a:ext cx="4079210" cy="249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 descr="C:\Users\Maura\Pictures\Refeitório # Municipios\SAM_721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2454" y="2562465"/>
            <a:ext cx="3853543" cy="3148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3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C:\Users\Maura\Pictures\Refeitório # Municipios\SAM_720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58" y="2466976"/>
            <a:ext cx="3037417" cy="252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Maura\Pictures\Refeitório # Municipios\Outros Municipios\IMG-20150303-WA0010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2850" y="2466431"/>
            <a:ext cx="4792436" cy="2543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26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Tudo sobre Gestão Escolar - Nova Escola (2008)\Fotos - Gestão Escolar\Merenda\Cças comendo - qualidade da comida\mesa Pedro Nolas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5" y="1942829"/>
            <a:ext cx="3631473" cy="27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C:\Users\Maura\Pictures\Refeitório 2017  Canaã\16473250_617695495082601_5802228727957458365_n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162" y="1942828"/>
            <a:ext cx="3618411" cy="27236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80975" y="428625"/>
            <a:ext cx="5561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as crianças estão aprendendo?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85944"/>
            <a:ext cx="8351838" cy="469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7055" y="85726"/>
            <a:ext cx="10889543" cy="612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3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e_PPT_template_A_Português">
  <a:themeElements>
    <a:clrScheme name="">
      <a:dk1>
        <a:srgbClr val="474747"/>
      </a:dk1>
      <a:lt1>
        <a:srgbClr val="FFFFFF"/>
      </a:lt1>
      <a:dk2>
        <a:srgbClr val="007E7A"/>
      </a:dk2>
      <a:lt2>
        <a:srgbClr val="808080"/>
      </a:lt2>
      <a:accent1>
        <a:srgbClr val="EDB111"/>
      </a:accent1>
      <a:accent2>
        <a:srgbClr val="E37222"/>
      </a:accent2>
      <a:accent3>
        <a:srgbClr val="FFFFFF"/>
      </a:accent3>
      <a:accent4>
        <a:srgbClr val="3B3B3B"/>
      </a:accent4>
      <a:accent5>
        <a:srgbClr val="F4D5AA"/>
      </a:accent5>
      <a:accent6>
        <a:srgbClr val="CE671E"/>
      </a:accent6>
      <a:hlink>
        <a:srgbClr val="BB133E"/>
      </a:hlink>
      <a:folHlink>
        <a:srgbClr val="3D7EDB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767878"/>
        </a:dk1>
        <a:lt1>
          <a:srgbClr val="FFFFFF"/>
        </a:lt1>
        <a:dk2>
          <a:srgbClr val="919191"/>
        </a:dk2>
        <a:lt2>
          <a:srgbClr val="A09A34"/>
        </a:lt2>
        <a:accent1>
          <a:srgbClr val="E3DE2B"/>
        </a:accent1>
        <a:accent2>
          <a:srgbClr val="EDB111"/>
        </a:accent2>
        <a:accent3>
          <a:srgbClr val="FFFFFF"/>
        </a:accent3>
        <a:accent4>
          <a:srgbClr val="646565"/>
        </a:accent4>
        <a:accent5>
          <a:srgbClr val="EFECAC"/>
        </a:accent5>
        <a:accent6>
          <a:srgbClr val="D7A00E"/>
        </a:accent6>
        <a:hlink>
          <a:srgbClr val="808E60"/>
        </a:hlink>
        <a:folHlink>
          <a:srgbClr val="005F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Vale_PPT_template_A_Português.pot</Template>
  <TotalTime>6904</TotalTime>
  <Words>775</Words>
  <Application>Microsoft Office PowerPoint</Application>
  <PresentationFormat>Papel Carta (216 x 279 mm)</PresentationFormat>
  <Paragraphs>136</Paragraphs>
  <Slides>25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Vale_PPT_template_A_Português</vt:lpstr>
      <vt:lpstr>PPP escolar   PPP municipal</vt:lpstr>
      <vt:lpstr>Apresentação do PowerPoint</vt:lpstr>
      <vt:lpstr>Dimensões do PPP: dimensão legal</vt:lpstr>
      <vt:lpstr>Dimensões do PPP: dimensão política e pedagógica</vt:lpstr>
      <vt:lpstr>A escola</vt:lpstr>
      <vt:lpstr>Roteiro de observação: o PPP formal e o real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Etapas para elaboração do PPP</vt:lpstr>
      <vt:lpstr>A REDE DE ESCOLAS</vt:lpstr>
      <vt:lpstr>PPP real </vt:lpstr>
      <vt:lpstr>Elaboração/revisão dos PPPs das escolas Elaboração do PPP do município</vt:lpstr>
      <vt:lpstr>Apresentação do PowerPoint</vt:lpstr>
      <vt:lpstr>Articulação do PPP</vt:lpstr>
      <vt:lpstr>O que queremos com um projeto em educação? </vt:lpstr>
      <vt:lpstr>PPP ideal/real </vt:lpstr>
      <vt:lpstr>obrigada</vt:lpstr>
    </vt:vector>
  </TitlesOfParts>
  <Company>Lippincott Mercer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DuBeau</dc:creator>
  <cp:lastModifiedBy>Tereza.Perez</cp:lastModifiedBy>
  <cp:revision>375</cp:revision>
  <cp:lastPrinted>2008-11-17T18:06:56Z</cp:lastPrinted>
  <dcterms:created xsi:type="dcterms:W3CDTF">2008-10-21T19:18:07Z</dcterms:created>
  <dcterms:modified xsi:type="dcterms:W3CDTF">2017-04-24T14:55:28Z</dcterms:modified>
</cp:coreProperties>
</file>